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sldIdLst>
    <p:sldId id="256" r:id="rId2"/>
    <p:sldId id="257" r:id="rId3"/>
    <p:sldId id="266" r:id="rId4"/>
    <p:sldId id="258" r:id="rId5"/>
    <p:sldId id="284" r:id="rId6"/>
    <p:sldId id="267" r:id="rId7"/>
    <p:sldId id="269" r:id="rId8"/>
    <p:sldId id="274" r:id="rId9"/>
    <p:sldId id="270" r:id="rId10"/>
    <p:sldId id="271" r:id="rId11"/>
    <p:sldId id="275" r:id="rId12"/>
    <p:sldId id="281" r:id="rId13"/>
    <p:sldId id="282" r:id="rId14"/>
    <p:sldId id="272" r:id="rId15"/>
    <p:sldId id="273" r:id="rId16"/>
    <p:sldId id="260" r:id="rId17"/>
    <p:sldId id="278" r:id="rId18"/>
    <p:sldId id="279" r:id="rId19"/>
    <p:sldId id="280" r:id="rId20"/>
    <p:sldId id="265" r:id="rId21"/>
    <p:sldId id="285" r:id="rId22"/>
  </p:sldIdLst>
  <p:sldSz cx="18288000" cy="10287000"/>
  <p:notesSz cx="6858000" cy="9144000"/>
  <p:embeddedFontLst>
    <p:embeddedFont>
      <p:font typeface="2  Elm Border" panose="00000400000000000000" pitchFamily="2" charset="-78"/>
      <p:regular r:id="rId24"/>
    </p:embeddedFont>
    <p:embeddedFont>
      <p:font typeface="Mokoto" panose="020B0604020202020204" charset="0"/>
      <p:regular r:id="rId25"/>
    </p:embeddedFont>
    <p:embeddedFont>
      <p:font typeface="Montserrat" panose="00000500000000000000" pitchFamily="2"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0" d="100"/>
          <a:sy n="50" d="100"/>
        </p:scale>
        <p:origin x="946"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9509E6-5135-4C55-8534-71DFF306FEB4}" type="datetimeFigureOut">
              <a:rPr lang="en-US" smtClean="0"/>
              <a:t>8/16/2025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E7484-8B8E-473D-96C6-2F5B4B614EEF}" type="slidenum">
              <a:rPr lang="en-US" smtClean="0"/>
              <a:t>‹#›</a:t>
            </a:fld>
            <a:endParaRPr lang="en-US"/>
          </a:p>
        </p:txBody>
      </p:sp>
    </p:spTree>
    <p:extLst>
      <p:ext uri="{BB962C8B-B14F-4D97-AF65-F5344CB8AC3E}">
        <p14:creationId xmlns:p14="http://schemas.microsoft.com/office/powerpoint/2010/main" val="38431817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6BFC3FE-AFD1-464B-BEDC-6812B9BC47F3}" type="datetime1">
              <a:rPr lang="en-US" smtClean="0"/>
              <a:t>8/16/2025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EF70E4-A108-4430-9C3B-F8E46BB56A4D}" type="datetime1">
              <a:rPr lang="en-US" smtClean="0"/>
              <a:t>8/16/2025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698F65-E81F-4192-BF77-FABA2A263254}" type="datetime1">
              <a:rPr lang="en-US" smtClean="0"/>
              <a:t>8/16/2025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5C64B8-90B6-4E17-93CD-C101F7881559}" type="datetime1">
              <a:rPr lang="en-US" smtClean="0"/>
              <a:t>8/16/2025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997E41-18A1-4F51-88E7-03F6D5BECAC9}" type="datetime1">
              <a:rPr lang="en-US" smtClean="0"/>
              <a:t>8/16/2025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D24F3BB-D759-451C-A3FD-2D97C205BB91}" type="datetime1">
              <a:rPr lang="en-US" smtClean="0"/>
              <a:t>8/16/2025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421A15D-CCCB-44B3-A3E3-EC3898EBA5AD}" type="datetime1">
              <a:rPr lang="en-US" smtClean="0"/>
              <a:t>8/16/2025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8C7BB42-0FDE-4A39-A50A-50BDE53CFCDA}" type="datetime1">
              <a:rPr lang="en-US" smtClean="0"/>
              <a:t>8/16/2025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9F0CDA-73C2-450E-88A2-F59DD64B5781}" type="datetime1">
              <a:rPr lang="en-US" smtClean="0"/>
              <a:t>8/16/2025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E1F9D7-48F1-46F3-AD5A-75B62FB4F5F7}" type="datetime1">
              <a:rPr lang="en-US" smtClean="0"/>
              <a:t>8/16/2025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083B9DA-C350-4970-8024-00AA82E74C94}" type="datetime1">
              <a:rPr lang="en-US" smtClean="0"/>
              <a:t>8/16/2025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EAAF41-311C-446F-BF5E-0948F4337CFF}" type="datetime1">
              <a:rPr lang="en-US" smtClean="0"/>
              <a:t>8/16/2025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dir="u"/>
  </p:transition>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microsoft.com/office/2007/relationships/hdphoto" Target="../media/hdphoto1.wdp"/><Relationship Id="rId3" Type="http://schemas.openxmlformats.org/officeDocument/2006/relationships/image" Target="../media/image2.sv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5.png"/></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8.png"/><Relationship Id="rId7" Type="http://schemas.openxmlformats.org/officeDocument/2006/relationships/image" Target="../media/image13.pn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5.png"/><Relationship Id="rId3" Type="http://schemas.openxmlformats.org/officeDocument/2006/relationships/image" Target="../media/image17.png"/><Relationship Id="rId7" Type="http://schemas.openxmlformats.org/officeDocument/2006/relationships/image" Target="../media/image7.png"/><Relationship Id="rId12"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19.png"/><Relationship Id="rId10" Type="http://schemas.openxmlformats.org/officeDocument/2006/relationships/image" Target="../media/image12.png"/><Relationship Id="rId4" Type="http://schemas.openxmlformats.org/officeDocument/2006/relationships/image" Target="../media/image18.png"/><Relationship Id="rId9" Type="http://schemas.openxmlformats.org/officeDocument/2006/relationships/image" Target="../media/image9.png"/></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5.png"/><Relationship Id="rId3" Type="http://schemas.openxmlformats.org/officeDocument/2006/relationships/image" Target="../media/image17.png"/><Relationship Id="rId7" Type="http://schemas.openxmlformats.org/officeDocument/2006/relationships/image" Target="../media/image7.png"/><Relationship Id="rId12"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19.png"/><Relationship Id="rId10" Type="http://schemas.openxmlformats.org/officeDocument/2006/relationships/image" Target="../media/image12.png"/><Relationship Id="rId4" Type="http://schemas.openxmlformats.org/officeDocument/2006/relationships/image" Target="../media/image18.png"/><Relationship Id="rId9" Type="http://schemas.openxmlformats.org/officeDocument/2006/relationships/image" Target="../media/image9.png"/></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5.png"/></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5.png"/></Relationships>
</file>

<file path=ppt/slides/_rels/slide1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5.png"/></Relationships>
</file>

<file path=ppt/slides/_rels/slide17.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5.png"/><Relationship Id="rId3" Type="http://schemas.openxmlformats.org/officeDocument/2006/relationships/image" Target="../media/image17.png"/><Relationship Id="rId7" Type="http://schemas.openxmlformats.org/officeDocument/2006/relationships/image" Target="../media/image7.png"/><Relationship Id="rId12"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19.png"/><Relationship Id="rId10" Type="http://schemas.openxmlformats.org/officeDocument/2006/relationships/image" Target="../media/image12.png"/><Relationship Id="rId4" Type="http://schemas.openxmlformats.org/officeDocument/2006/relationships/image" Target="../media/image18.png"/><Relationship Id="rId9" Type="http://schemas.openxmlformats.org/officeDocument/2006/relationships/image" Target="../media/image9.png"/><Relationship Id="rId14" Type="http://schemas.openxmlformats.org/officeDocument/2006/relationships/image" Target="../media/image20.png"/></Relationships>
</file>

<file path=ppt/slides/_rels/slide18.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5.png"/><Relationship Id="rId3" Type="http://schemas.openxmlformats.org/officeDocument/2006/relationships/image" Target="../media/image17.png"/><Relationship Id="rId7" Type="http://schemas.openxmlformats.org/officeDocument/2006/relationships/image" Target="../media/image7.png"/><Relationship Id="rId12"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19.png"/><Relationship Id="rId10" Type="http://schemas.openxmlformats.org/officeDocument/2006/relationships/image" Target="../media/image12.png"/><Relationship Id="rId4" Type="http://schemas.openxmlformats.org/officeDocument/2006/relationships/image" Target="../media/image18.png"/><Relationship Id="rId9" Type="http://schemas.openxmlformats.org/officeDocument/2006/relationships/image" Target="../media/image9.png"/></Relationships>
</file>

<file path=ppt/slides/_rels/slide19.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5.png"/><Relationship Id="rId3" Type="http://schemas.openxmlformats.org/officeDocument/2006/relationships/image" Target="../media/image17.png"/><Relationship Id="rId7" Type="http://schemas.openxmlformats.org/officeDocument/2006/relationships/image" Target="../media/image7.png"/><Relationship Id="rId12"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19.png"/><Relationship Id="rId10" Type="http://schemas.openxmlformats.org/officeDocument/2006/relationships/image" Target="../media/image12.png"/><Relationship Id="rId4" Type="http://schemas.openxmlformats.org/officeDocument/2006/relationships/image" Target="../media/image18.png"/><Relationship Id="rId9" Type="http://schemas.openxmlformats.org/officeDocument/2006/relationships/image" Target="../media/image9.png"/></Relationships>
</file>

<file path=ppt/slides/_rels/slide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5.png"/></Relationships>
</file>

<file path=ppt/slides/_rels/slide2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5.png"/></Relationships>
</file>

<file path=ppt/slides/_rels/slide2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6.png"/><Relationship Id="rId7" Type="http://schemas.openxmlformats.org/officeDocument/2006/relationships/image" Target="../media/image12.png"/><Relationship Id="rId2" Type="http://schemas.openxmlformats.org/officeDocument/2006/relationships/hyperlink" Target="file:///C:\Users\idash\OneDrive\Desktop\KarAmuzi\Presenation-MOE%20&amp;%20MAS\arxiv.org" TargetMode="Externa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5.png"/><Relationship Id="rId4" Type="http://schemas.openxmlformats.org/officeDocument/2006/relationships/image" Target="../media/image7.png"/><Relationship Id="rId9" Type="http://schemas.openxmlformats.org/officeDocument/2006/relationships/image" Target="../media/image14.png"/></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5.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5.png"/><Relationship Id="rId3" Type="http://schemas.openxmlformats.org/officeDocument/2006/relationships/image" Target="../media/image17.png"/><Relationship Id="rId7" Type="http://schemas.openxmlformats.org/officeDocument/2006/relationships/image" Target="../media/image7.png"/><Relationship Id="rId12"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19.png"/><Relationship Id="rId10" Type="http://schemas.openxmlformats.org/officeDocument/2006/relationships/image" Target="../media/image12.png"/><Relationship Id="rId4" Type="http://schemas.openxmlformats.org/officeDocument/2006/relationships/image" Target="../media/image18.pn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5.png"/><Relationship Id="rId3" Type="http://schemas.openxmlformats.org/officeDocument/2006/relationships/image" Target="../media/image17.png"/><Relationship Id="rId7" Type="http://schemas.openxmlformats.org/officeDocument/2006/relationships/image" Target="../media/image7.png"/><Relationship Id="rId12"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19.png"/><Relationship Id="rId10" Type="http://schemas.openxmlformats.org/officeDocument/2006/relationships/image" Target="../media/image12.png"/><Relationship Id="rId4" Type="http://schemas.openxmlformats.org/officeDocument/2006/relationships/image" Target="../media/image18.png"/><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5.png"/><Relationship Id="rId3" Type="http://schemas.openxmlformats.org/officeDocument/2006/relationships/image" Target="../media/image17.png"/><Relationship Id="rId7" Type="http://schemas.openxmlformats.org/officeDocument/2006/relationships/image" Target="../media/image7.png"/><Relationship Id="rId12"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19.png"/><Relationship Id="rId10" Type="http://schemas.openxmlformats.org/officeDocument/2006/relationships/image" Target="../media/image12.png"/><Relationship Id="rId4" Type="http://schemas.openxmlformats.org/officeDocument/2006/relationships/image" Target="../media/image18.png"/><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8.png"/><Relationship Id="rId7" Type="http://schemas.openxmlformats.org/officeDocument/2006/relationships/image" Target="../media/image13.pn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5.png"/><Relationship Id="rId3" Type="http://schemas.openxmlformats.org/officeDocument/2006/relationships/image" Target="../media/image17.png"/><Relationship Id="rId7" Type="http://schemas.openxmlformats.org/officeDocument/2006/relationships/image" Target="../media/image7.png"/><Relationship Id="rId12" Type="http://schemas.openxmlformats.org/officeDocument/2006/relationships/image" Target="../media/image14.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3.png"/><Relationship Id="rId5" Type="http://schemas.openxmlformats.org/officeDocument/2006/relationships/image" Target="../media/image19.png"/><Relationship Id="rId10" Type="http://schemas.openxmlformats.org/officeDocument/2006/relationships/image" Target="../media/image12.png"/><Relationship Id="rId4" Type="http://schemas.openxmlformats.org/officeDocument/2006/relationships/image" Target="../media/image18.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p:cNvGrpSpPr/>
        <p:nvPr/>
      </p:nvGrpSpPr>
      <p:grpSpPr>
        <a:xfrm>
          <a:off x="0" y="0"/>
          <a:ext cx="0" cy="0"/>
          <a:chOff x="0" y="0"/>
          <a:chExt cx="0" cy="0"/>
        </a:xfrm>
      </p:grpSpPr>
      <p:sp>
        <p:nvSpPr>
          <p:cNvPr id="2" name="Freeform 2"/>
          <p:cNvSpPr/>
          <p:nvPr/>
        </p:nvSpPr>
        <p:spPr>
          <a:xfrm>
            <a:off x="0" y="268522"/>
            <a:ext cx="18288000" cy="10018478"/>
          </a:xfrm>
          <a:custGeom>
            <a:avLst/>
            <a:gdLst/>
            <a:ahLst/>
            <a:cxnLst/>
            <a:rect l="l" t="t" r="r" b="b"/>
            <a:pathLst>
              <a:path w="18288000" h="10018478">
                <a:moveTo>
                  <a:pt x="0" y="0"/>
                </a:moveTo>
                <a:lnTo>
                  <a:pt x="18288000" y="0"/>
                </a:lnTo>
                <a:lnTo>
                  <a:pt x="18288000" y="10018478"/>
                </a:lnTo>
                <a:lnTo>
                  <a:pt x="0" y="10018478"/>
                </a:lnTo>
                <a:lnTo>
                  <a:pt x="0" y="0"/>
                </a:lnTo>
                <a:close/>
              </a:path>
            </a:pathLst>
          </a:custGeom>
          <a:blipFill>
            <a:blip r:embed="rId2">
              <a:alphaModFix amt="25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5400000">
            <a:off x="14580098" y="6751295"/>
            <a:ext cx="4467792" cy="4249987"/>
          </a:xfrm>
          <a:custGeom>
            <a:avLst/>
            <a:gdLst/>
            <a:ahLst/>
            <a:cxnLst/>
            <a:rect l="l" t="t" r="r" b="b"/>
            <a:pathLst>
              <a:path w="4467792" h="4249987">
                <a:moveTo>
                  <a:pt x="0" y="0"/>
                </a:moveTo>
                <a:lnTo>
                  <a:pt x="4467792" y="0"/>
                </a:lnTo>
                <a:lnTo>
                  <a:pt x="4467792" y="4249987"/>
                </a:lnTo>
                <a:lnTo>
                  <a:pt x="0" y="4249987"/>
                </a:lnTo>
                <a:lnTo>
                  <a:pt x="0" y="0"/>
                </a:lnTo>
                <a:close/>
              </a:path>
            </a:pathLst>
          </a:custGeom>
          <a:blipFill>
            <a:blip r:embed="rId4"/>
            <a:stretch>
              <a:fillRect/>
            </a:stretch>
          </a:blipFill>
        </p:spPr>
        <p:txBody>
          <a:bodyPr/>
          <a:lstStyle/>
          <a:p>
            <a:endParaRPr lang="en-US"/>
          </a:p>
        </p:txBody>
      </p:sp>
      <p:sp>
        <p:nvSpPr>
          <p:cNvPr id="4" name="Freeform 4"/>
          <p:cNvSpPr/>
          <p:nvPr/>
        </p:nvSpPr>
        <p:spPr>
          <a:xfrm rot="-6134898">
            <a:off x="14209243" y="-2045303"/>
            <a:ext cx="4535136" cy="5060124"/>
          </a:xfrm>
          <a:custGeom>
            <a:avLst/>
            <a:gdLst/>
            <a:ahLst/>
            <a:cxnLst/>
            <a:rect l="l" t="t" r="r" b="b"/>
            <a:pathLst>
              <a:path w="4535136" h="5060124">
                <a:moveTo>
                  <a:pt x="0" y="0"/>
                </a:moveTo>
                <a:lnTo>
                  <a:pt x="4535136" y="0"/>
                </a:lnTo>
                <a:lnTo>
                  <a:pt x="4535136" y="5060124"/>
                </a:lnTo>
                <a:lnTo>
                  <a:pt x="0" y="5060124"/>
                </a:lnTo>
                <a:lnTo>
                  <a:pt x="0" y="0"/>
                </a:lnTo>
                <a:close/>
              </a:path>
            </a:pathLst>
          </a:custGeom>
          <a:blipFill>
            <a:blip r:embed="rId5"/>
            <a:stretch>
              <a:fillRect/>
            </a:stretch>
          </a:blipFill>
        </p:spPr>
        <p:txBody>
          <a:bodyPr/>
          <a:lstStyle/>
          <a:p>
            <a:endParaRPr lang="en-US"/>
          </a:p>
        </p:txBody>
      </p:sp>
      <p:sp>
        <p:nvSpPr>
          <p:cNvPr id="5" name="Freeform 5"/>
          <p:cNvSpPr/>
          <p:nvPr/>
        </p:nvSpPr>
        <p:spPr>
          <a:xfrm rot="1079263">
            <a:off x="-485714" y="-1338334"/>
            <a:ext cx="4033686" cy="4179986"/>
          </a:xfrm>
          <a:custGeom>
            <a:avLst/>
            <a:gdLst/>
            <a:ahLst/>
            <a:cxnLst/>
            <a:rect l="l" t="t" r="r" b="b"/>
            <a:pathLst>
              <a:path w="4033686" h="4179986">
                <a:moveTo>
                  <a:pt x="0" y="0"/>
                </a:moveTo>
                <a:lnTo>
                  <a:pt x="4033686" y="0"/>
                </a:lnTo>
                <a:lnTo>
                  <a:pt x="4033686" y="4179985"/>
                </a:lnTo>
                <a:lnTo>
                  <a:pt x="0" y="4179985"/>
                </a:lnTo>
                <a:lnTo>
                  <a:pt x="0" y="0"/>
                </a:lnTo>
                <a:close/>
              </a:path>
            </a:pathLst>
          </a:custGeom>
          <a:blipFill>
            <a:blip r:embed="rId6"/>
            <a:stretch>
              <a:fillRect/>
            </a:stretch>
          </a:blipFill>
        </p:spPr>
        <p:txBody>
          <a:bodyPr/>
          <a:lstStyle/>
          <a:p>
            <a:endParaRPr lang="en-US"/>
          </a:p>
        </p:txBody>
      </p:sp>
      <p:sp>
        <p:nvSpPr>
          <p:cNvPr id="6" name="Freeform 6"/>
          <p:cNvSpPr/>
          <p:nvPr/>
        </p:nvSpPr>
        <p:spPr>
          <a:xfrm rot="1392916">
            <a:off x="1883562" y="7145523"/>
            <a:ext cx="1158181" cy="1295867"/>
          </a:xfrm>
          <a:custGeom>
            <a:avLst/>
            <a:gdLst/>
            <a:ahLst/>
            <a:cxnLst/>
            <a:rect l="l" t="t" r="r" b="b"/>
            <a:pathLst>
              <a:path w="1158181" h="1295867">
                <a:moveTo>
                  <a:pt x="0" y="0"/>
                </a:moveTo>
                <a:lnTo>
                  <a:pt x="1158181" y="0"/>
                </a:lnTo>
                <a:lnTo>
                  <a:pt x="1158181" y="1295866"/>
                </a:lnTo>
                <a:lnTo>
                  <a:pt x="0" y="1295866"/>
                </a:lnTo>
                <a:lnTo>
                  <a:pt x="0" y="0"/>
                </a:lnTo>
                <a:close/>
              </a:path>
            </a:pathLst>
          </a:custGeom>
          <a:blipFill>
            <a:blip r:embed="rId7"/>
            <a:stretch>
              <a:fillRect/>
            </a:stretch>
          </a:blipFill>
        </p:spPr>
        <p:txBody>
          <a:bodyPr/>
          <a:lstStyle/>
          <a:p>
            <a:endParaRPr lang="en-US"/>
          </a:p>
        </p:txBody>
      </p:sp>
      <p:sp>
        <p:nvSpPr>
          <p:cNvPr id="7" name="Freeform 7"/>
          <p:cNvSpPr/>
          <p:nvPr/>
        </p:nvSpPr>
        <p:spPr>
          <a:xfrm rot="-1600701">
            <a:off x="14548168" y="772989"/>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8"/>
            <a:stretch>
              <a:fillRect/>
            </a:stretch>
          </a:blipFill>
        </p:spPr>
        <p:txBody>
          <a:bodyPr/>
          <a:lstStyle/>
          <a:p>
            <a:endParaRPr lang="en-US"/>
          </a:p>
        </p:txBody>
      </p:sp>
      <p:sp>
        <p:nvSpPr>
          <p:cNvPr id="8" name="Freeform 8"/>
          <p:cNvSpPr/>
          <p:nvPr/>
        </p:nvSpPr>
        <p:spPr>
          <a:xfrm rot="1558470">
            <a:off x="14797053" y="7625012"/>
            <a:ext cx="1129301" cy="1199788"/>
          </a:xfrm>
          <a:custGeom>
            <a:avLst/>
            <a:gdLst/>
            <a:ahLst/>
            <a:cxnLst/>
            <a:rect l="l" t="t" r="r" b="b"/>
            <a:pathLst>
              <a:path w="1129301" h="1199788">
                <a:moveTo>
                  <a:pt x="0" y="0"/>
                </a:moveTo>
                <a:lnTo>
                  <a:pt x="1129301" y="0"/>
                </a:lnTo>
                <a:lnTo>
                  <a:pt x="1129301" y="1199788"/>
                </a:lnTo>
                <a:lnTo>
                  <a:pt x="0" y="1199788"/>
                </a:lnTo>
                <a:lnTo>
                  <a:pt x="0" y="0"/>
                </a:lnTo>
                <a:close/>
              </a:path>
            </a:pathLst>
          </a:custGeom>
          <a:blipFill>
            <a:blip r:embed="rId9"/>
            <a:stretch>
              <a:fillRect/>
            </a:stretch>
          </a:blipFill>
        </p:spPr>
        <p:txBody>
          <a:bodyPr/>
          <a:lstStyle/>
          <a:p>
            <a:endParaRPr lang="en-US"/>
          </a:p>
        </p:txBody>
      </p:sp>
      <p:sp>
        <p:nvSpPr>
          <p:cNvPr id="9" name="Freeform 9"/>
          <p:cNvSpPr/>
          <p:nvPr/>
        </p:nvSpPr>
        <p:spPr>
          <a:xfrm>
            <a:off x="419100" y="3096402"/>
            <a:ext cx="1112030" cy="1140544"/>
          </a:xfrm>
          <a:custGeom>
            <a:avLst/>
            <a:gdLst/>
            <a:ahLst/>
            <a:cxnLst/>
            <a:rect l="l" t="t" r="r" b="b"/>
            <a:pathLst>
              <a:path w="1112030" h="1140544">
                <a:moveTo>
                  <a:pt x="0" y="0"/>
                </a:moveTo>
                <a:lnTo>
                  <a:pt x="1112030" y="0"/>
                </a:lnTo>
                <a:lnTo>
                  <a:pt x="1112030" y="1140544"/>
                </a:lnTo>
                <a:lnTo>
                  <a:pt x="0" y="1140544"/>
                </a:lnTo>
                <a:lnTo>
                  <a:pt x="0" y="0"/>
                </a:lnTo>
                <a:close/>
              </a:path>
            </a:pathLst>
          </a:custGeom>
          <a:blipFill>
            <a:blip r:embed="rId10"/>
            <a:stretch>
              <a:fillRect/>
            </a:stretch>
          </a:blipFill>
        </p:spPr>
        <p:txBody>
          <a:bodyPr/>
          <a:lstStyle/>
          <a:p>
            <a:endParaRPr lang="en-US"/>
          </a:p>
        </p:txBody>
      </p:sp>
      <p:sp>
        <p:nvSpPr>
          <p:cNvPr id="10" name="Freeform 10"/>
          <p:cNvSpPr/>
          <p:nvPr/>
        </p:nvSpPr>
        <p:spPr>
          <a:xfrm rot="5400000">
            <a:off x="-1506140" y="6790577"/>
            <a:ext cx="4846752" cy="3653240"/>
          </a:xfrm>
          <a:custGeom>
            <a:avLst/>
            <a:gdLst/>
            <a:ahLst/>
            <a:cxnLst/>
            <a:rect l="l" t="t" r="r" b="b"/>
            <a:pathLst>
              <a:path w="4846752" h="3653240">
                <a:moveTo>
                  <a:pt x="0" y="0"/>
                </a:moveTo>
                <a:lnTo>
                  <a:pt x="4846753" y="0"/>
                </a:lnTo>
                <a:lnTo>
                  <a:pt x="4846753" y="3653240"/>
                </a:lnTo>
                <a:lnTo>
                  <a:pt x="0" y="3653240"/>
                </a:lnTo>
                <a:lnTo>
                  <a:pt x="0" y="0"/>
                </a:lnTo>
                <a:close/>
              </a:path>
            </a:pathLst>
          </a:custGeom>
          <a:blipFill>
            <a:blip r:embed="rId11"/>
            <a:stretch>
              <a:fillRect/>
            </a:stretch>
          </a:blipFill>
        </p:spPr>
        <p:txBody>
          <a:bodyPr/>
          <a:lstStyle/>
          <a:p>
            <a:endParaRPr lang="en-US"/>
          </a:p>
        </p:txBody>
      </p:sp>
      <p:sp>
        <p:nvSpPr>
          <p:cNvPr id="11" name="TextBox 11"/>
          <p:cNvSpPr txBox="1"/>
          <p:nvPr/>
        </p:nvSpPr>
        <p:spPr>
          <a:xfrm>
            <a:off x="3886200" y="7409539"/>
            <a:ext cx="10804079" cy="1236172"/>
          </a:xfrm>
          <a:prstGeom prst="rect">
            <a:avLst/>
          </a:prstGeom>
        </p:spPr>
        <p:txBody>
          <a:bodyPr wrap="square" lIns="0" tIns="0" rIns="0" bIns="0" rtlCol="0" anchor="t">
            <a:spAutoFit/>
          </a:bodyPr>
          <a:lstStyle/>
          <a:p>
            <a:pPr algn="ctr">
              <a:lnSpc>
                <a:spcPts val="5039"/>
              </a:lnSpc>
            </a:pPr>
            <a:r>
              <a:rPr lang="en-US" sz="3599" spc="971" dirty="0">
                <a:solidFill>
                  <a:srgbClr val="FFFFFF"/>
                </a:solidFill>
                <a:latin typeface="Montserrat"/>
                <a:ea typeface="Montserrat"/>
                <a:cs typeface="Montserrat"/>
                <a:sym typeface="Montserrat"/>
              </a:rPr>
              <a:t>By Aida Shahmoradi</a:t>
            </a:r>
          </a:p>
          <a:p>
            <a:pPr algn="ctr">
              <a:lnSpc>
                <a:spcPts val="5039"/>
              </a:lnSpc>
            </a:pPr>
            <a:r>
              <a:rPr lang="en-US" sz="2400" spc="971" dirty="0">
                <a:solidFill>
                  <a:srgbClr val="FFFFFF"/>
                </a:solidFill>
                <a:latin typeface="Montserrat"/>
                <a:ea typeface="Montserrat"/>
                <a:cs typeface="Montserrat"/>
                <a:sym typeface="Montserrat"/>
              </a:rPr>
              <a:t>Summer Intern of Hamareh 04</a:t>
            </a:r>
          </a:p>
        </p:txBody>
      </p:sp>
      <p:sp>
        <p:nvSpPr>
          <p:cNvPr id="12" name="TextBox 12"/>
          <p:cNvSpPr txBox="1"/>
          <p:nvPr/>
        </p:nvSpPr>
        <p:spPr>
          <a:xfrm>
            <a:off x="563339" y="2646591"/>
            <a:ext cx="17449799" cy="4081245"/>
          </a:xfrm>
          <a:prstGeom prst="rect">
            <a:avLst/>
          </a:prstGeom>
        </p:spPr>
        <p:txBody>
          <a:bodyPr wrap="square" lIns="0" tIns="0" rIns="0" bIns="0" rtlCol="0" anchor="t">
            <a:spAutoFit/>
          </a:bodyPr>
          <a:lstStyle/>
          <a:p>
            <a:pPr algn="ctr">
              <a:lnSpc>
                <a:spcPts val="6734"/>
              </a:lnSpc>
            </a:pPr>
            <a:r>
              <a:rPr lang="en-US" sz="5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Mokoto" panose="020B0604020202020204" charset="0"/>
              </a:rPr>
              <a:t>Multi-Agent Systems </a:t>
            </a:r>
            <a:r>
              <a:rPr lang="en-US" sz="5400" dirty="0">
                <a:solidFill>
                  <a:schemeClr val="bg1"/>
                </a:solidFill>
                <a:latin typeface="Mokoto" panose="020B0604020202020204" charset="0"/>
              </a:rPr>
              <a:t>(</a:t>
            </a:r>
            <a:r>
              <a:rPr lang="en-US" sz="5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Mokoto" panose="020B0604020202020204" charset="0"/>
              </a:rPr>
              <a:t>MAS</a:t>
            </a:r>
            <a:r>
              <a:rPr lang="en-US" sz="5400" dirty="0">
                <a:solidFill>
                  <a:schemeClr val="bg1"/>
                </a:solidFill>
                <a:latin typeface="Mokoto" panose="020B0604020202020204" charset="0"/>
              </a:rPr>
              <a:t>) </a:t>
            </a:r>
          </a:p>
          <a:p>
            <a:pPr algn="ctr">
              <a:lnSpc>
                <a:spcPts val="6734"/>
              </a:lnSpc>
            </a:pPr>
            <a:r>
              <a:rPr lang="en-US" sz="5400" dirty="0">
                <a:solidFill>
                  <a:schemeClr val="bg1"/>
                </a:solidFill>
                <a:latin typeface="Mokoto" panose="020B0604020202020204" charset="0"/>
              </a:rPr>
              <a:t>&amp; </a:t>
            </a:r>
          </a:p>
          <a:p>
            <a:pPr algn="ctr">
              <a:lnSpc>
                <a:spcPts val="6734"/>
              </a:lnSpc>
            </a:pPr>
            <a:r>
              <a:rPr lang="en-US" sz="5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Mokoto" panose="020B0604020202020204" charset="0"/>
              </a:rPr>
              <a:t>Mixture of Experts </a:t>
            </a:r>
            <a:r>
              <a:rPr lang="en-US" sz="5400" dirty="0">
                <a:solidFill>
                  <a:schemeClr val="bg1"/>
                </a:solidFill>
                <a:latin typeface="Mokoto" panose="020B0604020202020204" charset="0"/>
              </a:rPr>
              <a:t>(</a:t>
            </a:r>
            <a:r>
              <a:rPr lang="en-US" sz="5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Mokoto" panose="020B0604020202020204" charset="0"/>
              </a:rPr>
              <a:t>MoE</a:t>
            </a:r>
            <a:r>
              <a:rPr lang="en-US" sz="5400" dirty="0">
                <a:solidFill>
                  <a:schemeClr val="bg1"/>
                </a:solidFill>
                <a:latin typeface="Mokoto" panose="020B0604020202020204" charset="0"/>
              </a:rPr>
              <a:t>)</a:t>
            </a:r>
          </a:p>
          <a:p>
            <a:pPr algn="ctr">
              <a:lnSpc>
                <a:spcPts val="6734"/>
              </a:lnSpc>
            </a:pPr>
            <a:r>
              <a:rPr lang="en-US" sz="5400" dirty="0">
                <a:solidFill>
                  <a:schemeClr val="bg1"/>
                </a:solidFill>
                <a:latin typeface="Mokoto" panose="020B0604020202020204" charset="0"/>
              </a:rPr>
              <a:t> in </a:t>
            </a:r>
          </a:p>
          <a:p>
            <a:pPr algn="ctr">
              <a:lnSpc>
                <a:spcPts val="6734"/>
              </a:lnSpc>
            </a:pPr>
            <a:r>
              <a:rPr lang="en-US" sz="5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Mokoto" panose="020B0604020202020204" charset="0"/>
              </a:rPr>
              <a:t>Large Language Models </a:t>
            </a:r>
            <a:r>
              <a:rPr lang="en-US" sz="5400" dirty="0">
                <a:solidFill>
                  <a:schemeClr val="bg1"/>
                </a:solidFill>
                <a:latin typeface="Mokoto" panose="020B0604020202020204" charset="0"/>
              </a:rPr>
              <a:t>(</a:t>
            </a:r>
            <a:r>
              <a:rPr lang="en-US" sz="5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Mokoto" panose="020B0604020202020204" charset="0"/>
              </a:rPr>
              <a:t>LLMs</a:t>
            </a:r>
            <a:r>
              <a:rPr lang="en-US" sz="5400" dirty="0">
                <a:solidFill>
                  <a:schemeClr val="bg1"/>
                </a:solidFill>
                <a:latin typeface="Mokoto" panose="020B0604020202020204" charset="0"/>
              </a:rPr>
              <a:t>)</a:t>
            </a:r>
            <a:endParaRPr lang="en-US" sz="5396" dirty="0">
              <a:solidFill>
                <a:schemeClr val="bg1"/>
              </a:solidFill>
              <a:latin typeface="Mokoto" panose="020B0604020202020204" charset="0"/>
              <a:ea typeface="Mokoto"/>
              <a:cs typeface="Mokoto"/>
              <a:sym typeface="Mokoto"/>
            </a:endParaRPr>
          </a:p>
        </p:txBody>
      </p:sp>
      <p:pic>
        <p:nvPicPr>
          <p:cNvPr id="14" name="Picture 13" descr="A purple and white logo&#10;&#10;AI-generated content may be incorrect.">
            <a:extLst>
              <a:ext uri="{FF2B5EF4-FFF2-40B4-BE49-F238E27FC236}">
                <a16:creationId xmlns:a16="http://schemas.microsoft.com/office/drawing/2014/main" id="{69E90365-FA1C-89C4-2A3B-7BC7D7081A0C}"/>
              </a:ext>
            </a:extLst>
          </p:cNvPr>
          <p:cNvPicPr>
            <a:picLocks noChangeAspect="1"/>
          </p:cNvPicPr>
          <p:nvPr/>
        </p:nvPicPr>
        <p:blipFill>
          <a:blip r:embed="rId12">
            <a:extLst>
              <a:ext uri="{BEBA8EAE-BF5A-486C-A8C5-ECC9F3942E4B}">
                <a14:imgProps xmlns:a14="http://schemas.microsoft.com/office/drawing/2010/main">
                  <a14:imgLayer r:embed="rId13">
                    <a14:imgEffect>
                      <a14:backgroundRemoval t="2667" b="89778" l="2667" r="95556">
                        <a14:foregroundMark x1="11731" y1="26608" x2="5333" y2="29333"/>
                        <a14:foregroundMark x1="29333" y1="19111" x2="20533" y2="22859"/>
                        <a14:foregroundMark x1="12335" y1="19243" x2="20444" y2="7556"/>
                        <a14:foregroundMark x1="5333" y1="29333" x2="8166" y2="25251"/>
                        <a14:foregroundMark x1="20444" y1="7556" x2="43111" y2="9333"/>
                        <a14:foregroundMark x1="58192" y1="9090" x2="70667" y2="8889"/>
                        <a14:foregroundMark x1="43111" y1="9333" x2="45384" y2="9296"/>
                        <a14:foregroundMark x1="92750" y1="16776" x2="95556" y2="17778"/>
                        <a14:foregroundMark x1="70667" y1="8889" x2="82377" y2="13071"/>
                        <a14:foregroundMark x1="95556" y1="17778" x2="89333" y2="42222"/>
                        <a14:foregroundMark x1="89333" y1="42222" x2="85750" y2="42084"/>
                        <a14:foregroundMark x1="34214" y1="34862" x2="33719" y2="35052"/>
                        <a14:foregroundMark x1="55173" y1="48428" x2="74222" y2="52000"/>
                        <a14:foregroundMark x1="31162" y1="43926" x2="46917" y2="46880"/>
                        <a14:foregroundMark x1="74222" y1="52000" x2="68404" y2="48260"/>
                        <a14:foregroundMark x1="12444" y1="43556" x2="10222" y2="32444"/>
                        <a14:foregroundMark x1="8000" y1="36889" x2="2667" y2="50667"/>
                        <a14:foregroundMark x1="29778" y1="5333" x2="28444" y2="4444"/>
                        <a14:foregroundMark x1="67556" y1="8889" x2="80486" y2="10848"/>
                        <a14:foregroundMark x1="77333" y1="2667" x2="65333" y2="4444"/>
                        <a14:foregroundMark x1="85041" y1="16204" x2="84889" y2="20000"/>
                        <a14:foregroundMark x1="69333" y1="27556" x2="72889" y2="27556"/>
                        <a14:foregroundMark x1="56444" y1="43556" x2="55556" y2="39111"/>
                        <a14:foregroundMark x1="58222" y1="47556" x2="52444" y2="43556"/>
                        <a14:foregroundMark x1="55111" y1="40000" x2="58667" y2="40889"/>
                        <a14:foregroundMark x1="79111" y1="43556" x2="76444" y2="45778"/>
                        <a14:foregroundMark x1="88444" y1="10222" x2="88444" y2="16889"/>
                        <a14:foregroundMark x1="88000" y1="12444" x2="88000" y2="17333"/>
                        <a14:foregroundMark x1="22222" y1="23111" x2="27111" y2="20889"/>
                        <a14:foregroundMark x1="24889" y1="21333" x2="21778" y2="23111"/>
                        <a14:foregroundMark x1="45333" y1="33778" x2="44889" y2="35556"/>
                        <a14:foregroundMark x1="24444" y1="46667" x2="24444" y2="44000"/>
                        <a14:foregroundMark x1="21778" y1="23111" x2="21333" y2="23111"/>
                        <a14:foregroundMark x1="52444" y1="13778" x2="50667" y2="12444"/>
                        <a14:foregroundMark x1="51556" y1="34667" x2="52444" y2="36889"/>
                        <a14:foregroundMark x1="21333" y1="22667" x2="22222" y2="22222"/>
                        <a14:foregroundMark x1="30153" y1="43972" x2="32444" y2="44444"/>
                        <a14:foregroundMark x1="24217" y1="42750" x2="24683" y2="42846"/>
                        <a14:foregroundMark x1="17333" y1="41333" x2="21815" y2="42256"/>
                        <a14:foregroundMark x1="74222" y1="44444" x2="73778" y2="44444"/>
                        <a14:foregroundMark x1="46222" y1="45333" x2="47556" y2="44889"/>
                        <a14:foregroundMark x1="52444" y1="35556" x2="52000" y2="38222"/>
                        <a14:foregroundMark x1="76000" y1="43111" x2="74222" y2="44000"/>
                        <a14:foregroundMark x1="21778" y1="22222" x2="21778" y2="24000"/>
                        <a14:foregroundMark x1="51111" y1="13333" x2="51111" y2="13333"/>
                        <a14:foregroundMark x1="51111" y1="12000" x2="49778" y2="12889"/>
                        <a14:foregroundMark x1="48444" y1="44000" x2="46222" y2="45778"/>
                        <a14:backgroundMark x1="16099" y1="24000" x2="15111" y2="25778"/>
                        <a14:backgroundMark x1="17333" y1="21778" x2="17086" y2="22222"/>
                        <a14:backgroundMark x1="15644" y1="24000" x2="14222" y2="27556"/>
                        <a14:backgroundMark x1="39556" y1="30667" x2="41801" y2="32912"/>
                        <a14:backgroundMark x1="48444" y1="8444" x2="48815" y2="9744"/>
                        <a14:backgroundMark x1="71761" y1="41675" x2="70667" y2="42222"/>
                        <a14:backgroundMark x1="64000" y1="39111" x2="72889" y2="43111"/>
                        <a14:backgroundMark x1="69523" y1="39714" x2="61658" y2="37748"/>
                        <a14:backgroundMark x1="50241" y1="45611" x2="51854" y2="42270"/>
                        <a14:backgroundMark x1="48444" y1="49333" x2="48971" y2="48241"/>
                        <a14:backgroundMark x1="48012" y1="47381" x2="47111" y2="47111"/>
                        <a14:backgroundMark x1="53949" y1="48933" x2="54643" y2="48339"/>
                        <a14:backgroundMark x1="50299" y1="45662" x2="50788" y2="45732"/>
                        <a14:backgroundMark x1="76444" y1="40444" x2="76331" y2="41120"/>
                        <a14:backgroundMark x1="28889" y1="41778" x2="23556" y2="40889"/>
                        <a14:backgroundMark x1="23556" y1="40889" x2="24889" y2="42222"/>
                      </a14:backgroundRemoval>
                    </a14:imgEffect>
                  </a14:imgLayer>
                </a14:imgProps>
              </a:ext>
              <a:ext uri="{28A0092B-C50C-407E-A947-70E740481C1C}">
                <a14:useLocalDpi xmlns:a14="http://schemas.microsoft.com/office/drawing/2010/main" val="0"/>
              </a:ext>
            </a:extLst>
          </a:blip>
          <a:srcRect b="43164"/>
          <a:stretch>
            <a:fillRect/>
          </a:stretch>
        </p:blipFill>
        <p:spPr>
          <a:xfrm>
            <a:off x="7924800" y="833796"/>
            <a:ext cx="1726537" cy="9812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14CA2ABF-2534-104E-FD29-DAEE4D1F397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B582E29-F02B-1CAF-BA33-1178D50A6067}"/>
              </a:ext>
            </a:extLst>
          </p:cNvPr>
          <p:cNvSpPr/>
          <p:nvPr/>
        </p:nvSpPr>
        <p:spPr>
          <a:xfrm rot="1392916">
            <a:off x="1472812" y="8447106"/>
            <a:ext cx="1158181" cy="1295867"/>
          </a:xfrm>
          <a:custGeom>
            <a:avLst/>
            <a:gdLst/>
            <a:ahLst/>
            <a:cxnLst/>
            <a:rect l="l" t="t" r="r" b="b"/>
            <a:pathLst>
              <a:path w="1158181" h="1295867">
                <a:moveTo>
                  <a:pt x="0" y="0"/>
                </a:moveTo>
                <a:lnTo>
                  <a:pt x="1158181" y="0"/>
                </a:lnTo>
                <a:lnTo>
                  <a:pt x="1158181" y="1295866"/>
                </a:lnTo>
                <a:lnTo>
                  <a:pt x="0" y="1295866"/>
                </a:lnTo>
                <a:lnTo>
                  <a:pt x="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0DC6B472-18C5-5D38-BEAC-CAEBD5FD7A3F}"/>
              </a:ext>
            </a:extLst>
          </p:cNvPr>
          <p:cNvSpPr/>
          <p:nvPr/>
        </p:nvSpPr>
        <p:spPr>
          <a:xfrm rot="-1600701">
            <a:off x="15885219" y="1766260"/>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3"/>
            <a:stretch>
              <a:fillRect/>
            </a:stretch>
          </a:blipFill>
        </p:spPr>
        <p:txBody>
          <a:bodyPr/>
          <a:lstStyle/>
          <a:p>
            <a:endParaRPr lang="en-US"/>
          </a:p>
        </p:txBody>
      </p:sp>
      <p:sp>
        <p:nvSpPr>
          <p:cNvPr id="4" name="Freeform 4">
            <a:extLst>
              <a:ext uri="{FF2B5EF4-FFF2-40B4-BE49-F238E27FC236}">
                <a16:creationId xmlns:a16="http://schemas.microsoft.com/office/drawing/2014/main" id="{76CAB62D-757E-797B-A2F5-57BA1E85F9B6}"/>
              </a:ext>
            </a:extLst>
          </p:cNvPr>
          <p:cNvSpPr/>
          <p:nvPr/>
        </p:nvSpPr>
        <p:spPr>
          <a:xfrm rot="1558470">
            <a:off x="15924299" y="8708200"/>
            <a:ext cx="1129301" cy="1199788"/>
          </a:xfrm>
          <a:custGeom>
            <a:avLst/>
            <a:gdLst/>
            <a:ahLst/>
            <a:cxnLst/>
            <a:rect l="l" t="t" r="r" b="b"/>
            <a:pathLst>
              <a:path w="1129301" h="1199788">
                <a:moveTo>
                  <a:pt x="0" y="0"/>
                </a:moveTo>
                <a:lnTo>
                  <a:pt x="1129301" y="0"/>
                </a:lnTo>
                <a:lnTo>
                  <a:pt x="1129301" y="1199789"/>
                </a:lnTo>
                <a:lnTo>
                  <a:pt x="0" y="1199789"/>
                </a:lnTo>
                <a:lnTo>
                  <a:pt x="0" y="0"/>
                </a:lnTo>
                <a:close/>
              </a:path>
            </a:pathLst>
          </a:custGeom>
          <a:blipFill>
            <a:blip r:embed="rId4"/>
            <a:stretch>
              <a:fillRect/>
            </a:stretch>
          </a:blipFill>
        </p:spPr>
        <p:txBody>
          <a:bodyPr/>
          <a:lstStyle/>
          <a:p>
            <a:endParaRPr lang="en-US"/>
          </a:p>
        </p:txBody>
      </p:sp>
      <p:sp>
        <p:nvSpPr>
          <p:cNvPr id="5" name="Freeform 5">
            <a:extLst>
              <a:ext uri="{FF2B5EF4-FFF2-40B4-BE49-F238E27FC236}">
                <a16:creationId xmlns:a16="http://schemas.microsoft.com/office/drawing/2014/main" id="{A9952D22-D1E5-A1A8-EF68-394931765AA8}"/>
              </a:ext>
            </a:extLst>
          </p:cNvPr>
          <p:cNvSpPr/>
          <p:nvPr/>
        </p:nvSpPr>
        <p:spPr>
          <a:xfrm>
            <a:off x="1028700" y="1834856"/>
            <a:ext cx="1112030" cy="1140544"/>
          </a:xfrm>
          <a:custGeom>
            <a:avLst/>
            <a:gdLst/>
            <a:ahLst/>
            <a:cxnLst/>
            <a:rect l="l" t="t" r="r" b="b"/>
            <a:pathLst>
              <a:path w="1112030" h="1140544">
                <a:moveTo>
                  <a:pt x="0" y="0"/>
                </a:moveTo>
                <a:lnTo>
                  <a:pt x="1112030" y="0"/>
                </a:lnTo>
                <a:lnTo>
                  <a:pt x="1112030" y="1140544"/>
                </a:lnTo>
                <a:lnTo>
                  <a:pt x="0" y="1140544"/>
                </a:lnTo>
                <a:lnTo>
                  <a:pt x="0" y="0"/>
                </a:lnTo>
                <a:close/>
              </a:path>
            </a:pathLst>
          </a:custGeom>
          <a:blipFill>
            <a:blip r:embed="rId5"/>
            <a:stretch>
              <a:fillRect/>
            </a:stretch>
          </a:blipFill>
        </p:spPr>
        <p:txBody>
          <a:bodyPr/>
          <a:lstStyle/>
          <a:p>
            <a:endParaRPr lang="en-US"/>
          </a:p>
        </p:txBody>
      </p:sp>
      <p:sp>
        <p:nvSpPr>
          <p:cNvPr id="6" name="Freeform 6">
            <a:extLst>
              <a:ext uri="{FF2B5EF4-FFF2-40B4-BE49-F238E27FC236}">
                <a16:creationId xmlns:a16="http://schemas.microsoft.com/office/drawing/2014/main" id="{52D864E9-CC86-6F48-C04E-81CC5E41DAA3}"/>
              </a:ext>
            </a:extLst>
          </p:cNvPr>
          <p:cNvSpPr/>
          <p:nvPr/>
        </p:nvSpPr>
        <p:spPr>
          <a:xfrm rot="-941928">
            <a:off x="3141835" y="448253"/>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6"/>
            <a:stretch>
              <a:fillRect/>
            </a:stretch>
          </a:blipFill>
        </p:spPr>
        <p:txBody>
          <a:bodyPr/>
          <a:lstStyle/>
          <a:p>
            <a:endParaRPr lang="en-US"/>
          </a:p>
        </p:txBody>
      </p:sp>
      <p:sp>
        <p:nvSpPr>
          <p:cNvPr id="7" name="Freeform 7">
            <a:extLst>
              <a:ext uri="{FF2B5EF4-FFF2-40B4-BE49-F238E27FC236}">
                <a16:creationId xmlns:a16="http://schemas.microsoft.com/office/drawing/2014/main" id="{93C470C2-ABA3-AC71-CCAF-A98BD4D2C64B}"/>
              </a:ext>
            </a:extLst>
          </p:cNvPr>
          <p:cNvSpPr/>
          <p:nvPr/>
        </p:nvSpPr>
        <p:spPr>
          <a:xfrm>
            <a:off x="589560" y="6596168"/>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7"/>
            <a:stretch>
              <a:fillRect/>
            </a:stretch>
          </a:blipFill>
        </p:spPr>
        <p:txBody>
          <a:bodyPr/>
          <a:lstStyle/>
          <a:p>
            <a:endParaRPr lang="en-US"/>
          </a:p>
        </p:txBody>
      </p:sp>
      <p:sp>
        <p:nvSpPr>
          <p:cNvPr id="8" name="Freeform 8">
            <a:extLst>
              <a:ext uri="{FF2B5EF4-FFF2-40B4-BE49-F238E27FC236}">
                <a16:creationId xmlns:a16="http://schemas.microsoft.com/office/drawing/2014/main" id="{50737C9F-AD01-CD73-FBCA-82E89CE998C3}"/>
              </a:ext>
            </a:extLst>
          </p:cNvPr>
          <p:cNvSpPr/>
          <p:nvPr/>
        </p:nvSpPr>
        <p:spPr>
          <a:xfrm>
            <a:off x="16488949" y="6792823"/>
            <a:ext cx="1061438" cy="1261123"/>
          </a:xfrm>
          <a:custGeom>
            <a:avLst/>
            <a:gdLst/>
            <a:ahLst/>
            <a:cxnLst/>
            <a:rect l="l" t="t" r="r" b="b"/>
            <a:pathLst>
              <a:path w="1061438" h="1261123">
                <a:moveTo>
                  <a:pt x="0" y="0"/>
                </a:moveTo>
                <a:lnTo>
                  <a:pt x="1061438" y="0"/>
                </a:lnTo>
                <a:lnTo>
                  <a:pt x="1061438" y="1261124"/>
                </a:lnTo>
                <a:lnTo>
                  <a:pt x="0" y="1261124"/>
                </a:lnTo>
                <a:lnTo>
                  <a:pt x="0" y="0"/>
                </a:lnTo>
                <a:close/>
              </a:path>
            </a:pathLst>
          </a:custGeom>
          <a:blipFill>
            <a:blip r:embed="rId8"/>
            <a:stretch>
              <a:fillRect/>
            </a:stretch>
          </a:blipFill>
        </p:spPr>
        <p:txBody>
          <a:bodyPr/>
          <a:lstStyle/>
          <a:p>
            <a:endParaRPr lang="en-US"/>
          </a:p>
        </p:txBody>
      </p:sp>
      <p:sp>
        <p:nvSpPr>
          <p:cNvPr id="9" name="Freeform 9">
            <a:extLst>
              <a:ext uri="{FF2B5EF4-FFF2-40B4-BE49-F238E27FC236}">
                <a16:creationId xmlns:a16="http://schemas.microsoft.com/office/drawing/2014/main" id="{94D0DA0F-D5A9-B6D0-FE26-F15165333CD1}"/>
              </a:ext>
            </a:extLst>
          </p:cNvPr>
          <p:cNvSpPr/>
          <p:nvPr/>
        </p:nvSpPr>
        <p:spPr>
          <a:xfrm>
            <a:off x="14551972" y="727072"/>
            <a:ext cx="850955" cy="836137"/>
          </a:xfrm>
          <a:custGeom>
            <a:avLst/>
            <a:gdLst/>
            <a:ahLst/>
            <a:cxnLst/>
            <a:rect l="l" t="t" r="r" b="b"/>
            <a:pathLst>
              <a:path w="850955" h="836137">
                <a:moveTo>
                  <a:pt x="0" y="0"/>
                </a:moveTo>
                <a:lnTo>
                  <a:pt x="850955" y="0"/>
                </a:lnTo>
                <a:lnTo>
                  <a:pt x="850955" y="836137"/>
                </a:lnTo>
                <a:lnTo>
                  <a:pt x="0" y="836137"/>
                </a:lnTo>
                <a:lnTo>
                  <a:pt x="0" y="0"/>
                </a:lnTo>
                <a:close/>
              </a:path>
            </a:pathLst>
          </a:custGeom>
          <a:blipFill>
            <a:blip r:embed="rId9"/>
            <a:stretch>
              <a:fillRect/>
            </a:stretch>
          </a:blipFill>
        </p:spPr>
        <p:txBody>
          <a:bodyPr/>
          <a:lstStyle/>
          <a:p>
            <a:endParaRPr lang="en-US"/>
          </a:p>
        </p:txBody>
      </p:sp>
      <p:grpSp>
        <p:nvGrpSpPr>
          <p:cNvPr id="10" name="Group 10">
            <a:extLst>
              <a:ext uri="{FF2B5EF4-FFF2-40B4-BE49-F238E27FC236}">
                <a16:creationId xmlns:a16="http://schemas.microsoft.com/office/drawing/2014/main" id="{9A7B9F3A-D2BE-4386-CF90-4EBA844BE6BE}"/>
              </a:ext>
            </a:extLst>
          </p:cNvPr>
          <p:cNvGrpSpPr/>
          <p:nvPr/>
        </p:nvGrpSpPr>
        <p:grpSpPr>
          <a:xfrm>
            <a:off x="3686415" y="4078657"/>
            <a:ext cx="3476386" cy="5560643"/>
            <a:chOff x="0" y="0"/>
            <a:chExt cx="812800" cy="812800"/>
          </a:xfrm>
        </p:grpSpPr>
        <p:sp>
          <p:nvSpPr>
            <p:cNvPr id="11" name="Freeform 11">
              <a:extLst>
                <a:ext uri="{FF2B5EF4-FFF2-40B4-BE49-F238E27FC236}">
                  <a16:creationId xmlns:a16="http://schemas.microsoft.com/office/drawing/2014/main" id="{0EC8167F-8547-8FEE-55D4-DFAD8B2DBA52}"/>
                </a:ext>
              </a:extLst>
            </p:cNvPr>
            <p:cNvSpPr/>
            <p:nvPr/>
          </p:nvSpPr>
          <p:spPr>
            <a:xfrm>
              <a:off x="0" y="0"/>
              <a:ext cx="812800" cy="812800"/>
            </a:xfrm>
            <a:prstGeom prst="roundRect">
              <a:avLst/>
            </a:prstGeom>
            <a:solidFill>
              <a:srgbClr val="D56BE1"/>
            </a:solidFill>
          </p:spPr>
          <p:txBody>
            <a:bodyPr/>
            <a:lstStyle/>
            <a:p>
              <a:endParaRPr lang="en-US"/>
            </a:p>
          </p:txBody>
        </p:sp>
        <p:sp>
          <p:nvSpPr>
            <p:cNvPr id="12" name="TextBox 12">
              <a:extLst>
                <a:ext uri="{FF2B5EF4-FFF2-40B4-BE49-F238E27FC236}">
                  <a16:creationId xmlns:a16="http://schemas.microsoft.com/office/drawing/2014/main" id="{1230BAA6-A037-FABC-CC36-99DF7E3A64B6}"/>
                </a:ext>
              </a:extLst>
            </p:cNvPr>
            <p:cNvSpPr txBox="1"/>
            <p:nvPr/>
          </p:nvSpPr>
          <p:spPr>
            <a:xfrm>
              <a:off x="76200" y="-133350"/>
              <a:ext cx="660400" cy="869950"/>
            </a:xfrm>
            <a:prstGeom prst="roundRect">
              <a:avLst/>
            </a:prstGeom>
          </p:spPr>
          <p:txBody>
            <a:bodyPr lIns="50800" tIns="50800" rIns="50800" bIns="50800" rtlCol="0" anchor="ctr"/>
            <a:lstStyle/>
            <a:p>
              <a:pPr algn="ctr">
                <a:lnSpc>
                  <a:spcPts val="3941"/>
                </a:lnSpc>
              </a:pPr>
              <a:endParaRPr/>
            </a:p>
          </p:txBody>
        </p:sp>
      </p:grpSp>
      <p:sp>
        <p:nvSpPr>
          <p:cNvPr id="13" name="TextBox 13">
            <a:extLst>
              <a:ext uri="{FF2B5EF4-FFF2-40B4-BE49-F238E27FC236}">
                <a16:creationId xmlns:a16="http://schemas.microsoft.com/office/drawing/2014/main" id="{0DE5B6BE-B96C-0C85-073B-438EBFC06BFE}"/>
              </a:ext>
            </a:extLst>
          </p:cNvPr>
          <p:cNvSpPr txBox="1"/>
          <p:nvPr/>
        </p:nvSpPr>
        <p:spPr>
          <a:xfrm>
            <a:off x="3649137" y="3401410"/>
            <a:ext cx="3558964"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Transformer Models</a:t>
            </a:r>
            <a:endParaRPr lang="en-US" sz="2000" dirty="0">
              <a:solidFill>
                <a:schemeClr val="bg1"/>
              </a:solidFill>
              <a:latin typeface="Mokoto" panose="020B0604020202020204" charset="0"/>
              <a:ea typeface="Mokoto"/>
              <a:cs typeface="Mokoto"/>
              <a:sym typeface="Mokoto"/>
            </a:endParaRPr>
          </a:p>
        </p:txBody>
      </p:sp>
      <p:sp>
        <p:nvSpPr>
          <p:cNvPr id="15" name="TextBox 15">
            <a:extLst>
              <a:ext uri="{FF2B5EF4-FFF2-40B4-BE49-F238E27FC236}">
                <a16:creationId xmlns:a16="http://schemas.microsoft.com/office/drawing/2014/main" id="{E976CBA6-231E-DEF0-66A4-4010D8A1DFEE}"/>
              </a:ext>
            </a:extLst>
          </p:cNvPr>
          <p:cNvSpPr txBox="1"/>
          <p:nvPr/>
        </p:nvSpPr>
        <p:spPr>
          <a:xfrm>
            <a:off x="4155885" y="4078657"/>
            <a:ext cx="2631285" cy="5601533"/>
          </a:xfrm>
          <a:prstGeom prst="rect">
            <a:avLst/>
          </a:prstGeom>
        </p:spPr>
        <p:txBody>
          <a:bodyPr wrap="square" lIns="0" tIns="0" rIns="0" bIns="0" rtlCol="0" anchor="t">
            <a:spAutoFit/>
          </a:bodyPr>
          <a:lstStyle/>
          <a:p>
            <a:pPr algn="ctr" rtl="1"/>
            <a:r>
              <a:rPr lang="fa-IR" sz="2800" dirty="0">
                <a:solidFill>
                  <a:schemeClr val="bg1"/>
                </a:solidFill>
                <a:cs typeface="2  Elm Border" panose="00000400000000000000" pitchFamily="2" charset="-78"/>
              </a:rPr>
              <a:t>لایه‌های معمولی </a:t>
            </a:r>
            <a:r>
              <a:rPr lang="en-US" sz="2800" dirty="0">
                <a:solidFill>
                  <a:schemeClr val="bg1"/>
                </a:solidFill>
                <a:cs typeface="2  Elm Border" panose="00000400000000000000" pitchFamily="2" charset="-78"/>
              </a:rPr>
              <a:t>Feed-Forward </a:t>
            </a:r>
            <a:r>
              <a:rPr lang="fa-IR" sz="2800" dirty="0">
                <a:solidFill>
                  <a:schemeClr val="bg1"/>
                </a:solidFill>
                <a:cs typeface="2  Elm Border" panose="00000400000000000000" pitchFamily="2" charset="-78"/>
              </a:rPr>
              <a:t>با لایه‌های </a:t>
            </a:r>
            <a:r>
              <a:rPr lang="en-US" sz="2800" dirty="0">
                <a:solidFill>
                  <a:schemeClr val="bg1"/>
                </a:solidFill>
                <a:cs typeface="2  Elm Border" panose="00000400000000000000" pitchFamily="2" charset="-78"/>
              </a:rPr>
              <a:t>MoE </a:t>
            </a:r>
            <a:r>
              <a:rPr lang="fa-IR" sz="2800" dirty="0">
                <a:solidFill>
                  <a:schemeClr val="bg1"/>
                </a:solidFill>
                <a:cs typeface="2  Elm Border" panose="00000400000000000000" pitchFamily="2" charset="-78"/>
              </a:rPr>
              <a:t>جایگزین می‌شوند. هر لایه </a:t>
            </a:r>
            <a:r>
              <a:rPr lang="en-US" sz="2800" dirty="0">
                <a:solidFill>
                  <a:schemeClr val="bg1"/>
                </a:solidFill>
                <a:cs typeface="2  Elm Border" panose="00000400000000000000" pitchFamily="2" charset="-78"/>
              </a:rPr>
              <a:t> MoE </a:t>
            </a:r>
            <a:r>
              <a:rPr lang="fa-IR" sz="2800" dirty="0">
                <a:solidFill>
                  <a:schemeClr val="bg1"/>
                </a:solidFill>
                <a:cs typeface="2  Elm Border" panose="00000400000000000000" pitchFamily="2" charset="-78"/>
              </a:rPr>
              <a:t>شامل چندین </a:t>
            </a:r>
            <a:r>
              <a:rPr lang="en-US" sz="2800" dirty="0">
                <a:solidFill>
                  <a:schemeClr val="bg1"/>
                </a:solidFill>
                <a:cs typeface="2  Elm Border" panose="00000400000000000000" pitchFamily="2" charset="-78"/>
              </a:rPr>
              <a:t>Expert </a:t>
            </a:r>
            <a:r>
              <a:rPr lang="fa-IR" sz="2800" dirty="0">
                <a:solidFill>
                  <a:schemeClr val="bg1"/>
                </a:solidFill>
                <a:cs typeface="2  Elm Border" panose="00000400000000000000" pitchFamily="2" charset="-78"/>
              </a:rPr>
              <a:t> و یک روتر است. شبکه روتر برای هر توکن ورودی مشخص می‌کند که آن توکن به کدام </a:t>
            </a:r>
            <a:r>
              <a:rPr lang="en-US" sz="2800" dirty="0">
                <a:solidFill>
                  <a:schemeClr val="bg1"/>
                </a:solidFill>
                <a:cs typeface="2  Elm Border" panose="00000400000000000000" pitchFamily="2" charset="-78"/>
              </a:rPr>
              <a:t>Expert </a:t>
            </a:r>
            <a:r>
              <a:rPr lang="fa-IR" sz="2800" dirty="0">
                <a:solidFill>
                  <a:schemeClr val="bg1"/>
                </a:solidFill>
                <a:cs typeface="2  Elm Border" panose="00000400000000000000" pitchFamily="2" charset="-78"/>
              </a:rPr>
              <a:t>ها فرستاده شود</a:t>
            </a:r>
            <a:endParaRPr lang="en-US" sz="2400" dirty="0">
              <a:solidFill>
                <a:schemeClr val="bg1"/>
              </a:solidFill>
              <a:latin typeface="Montserrat"/>
              <a:ea typeface="Montserrat"/>
              <a:cs typeface="2  Elm Border" panose="00000400000000000000" pitchFamily="2" charset="-78"/>
              <a:sym typeface="Montserrat"/>
            </a:endParaRPr>
          </a:p>
        </p:txBody>
      </p:sp>
      <p:grpSp>
        <p:nvGrpSpPr>
          <p:cNvPr id="16" name="Group 16">
            <a:extLst>
              <a:ext uri="{FF2B5EF4-FFF2-40B4-BE49-F238E27FC236}">
                <a16:creationId xmlns:a16="http://schemas.microsoft.com/office/drawing/2014/main" id="{CF2A3919-D08A-764F-B4A2-E7DA794C860C}"/>
              </a:ext>
            </a:extLst>
          </p:cNvPr>
          <p:cNvGrpSpPr/>
          <p:nvPr/>
        </p:nvGrpSpPr>
        <p:grpSpPr>
          <a:xfrm>
            <a:off x="11166489" y="4078657"/>
            <a:ext cx="3476386" cy="5560643"/>
            <a:chOff x="0" y="0"/>
            <a:chExt cx="812800" cy="812800"/>
          </a:xfrm>
        </p:grpSpPr>
        <p:sp>
          <p:nvSpPr>
            <p:cNvPr id="17" name="Freeform 17">
              <a:extLst>
                <a:ext uri="{FF2B5EF4-FFF2-40B4-BE49-F238E27FC236}">
                  <a16:creationId xmlns:a16="http://schemas.microsoft.com/office/drawing/2014/main" id="{947A93A0-9ABE-A594-1D6D-731A54FD5E50}"/>
                </a:ext>
              </a:extLst>
            </p:cNvPr>
            <p:cNvSpPr/>
            <p:nvPr/>
          </p:nvSpPr>
          <p:spPr>
            <a:xfrm>
              <a:off x="0" y="0"/>
              <a:ext cx="812800" cy="812800"/>
            </a:xfrm>
            <a:prstGeom prst="roundRect">
              <a:avLst/>
            </a:prstGeom>
            <a:solidFill>
              <a:srgbClr val="D56BE1"/>
            </a:solidFill>
          </p:spPr>
          <p:txBody>
            <a:bodyPr/>
            <a:lstStyle/>
            <a:p>
              <a:endParaRPr lang="en-US"/>
            </a:p>
          </p:txBody>
        </p:sp>
        <p:sp>
          <p:nvSpPr>
            <p:cNvPr id="18" name="TextBox 18">
              <a:extLst>
                <a:ext uri="{FF2B5EF4-FFF2-40B4-BE49-F238E27FC236}">
                  <a16:creationId xmlns:a16="http://schemas.microsoft.com/office/drawing/2014/main" id="{3964FC33-A4E2-6A1B-66F4-2968D58493C3}"/>
                </a:ext>
              </a:extLst>
            </p:cNvPr>
            <p:cNvSpPr txBox="1"/>
            <p:nvPr/>
          </p:nvSpPr>
          <p:spPr>
            <a:xfrm>
              <a:off x="76200" y="-133350"/>
              <a:ext cx="660400" cy="869950"/>
            </a:xfrm>
            <a:prstGeom prst="roundRect">
              <a:avLst/>
            </a:prstGeom>
          </p:spPr>
          <p:txBody>
            <a:bodyPr lIns="50800" tIns="50800" rIns="50800" bIns="50800" rtlCol="0" anchor="ctr"/>
            <a:lstStyle/>
            <a:p>
              <a:pPr algn="ctr">
                <a:lnSpc>
                  <a:spcPts val="3941"/>
                </a:lnSpc>
              </a:pPr>
              <a:endParaRPr/>
            </a:p>
          </p:txBody>
        </p:sp>
      </p:grpSp>
      <p:sp>
        <p:nvSpPr>
          <p:cNvPr id="19" name="TextBox 19">
            <a:extLst>
              <a:ext uri="{FF2B5EF4-FFF2-40B4-BE49-F238E27FC236}">
                <a16:creationId xmlns:a16="http://schemas.microsoft.com/office/drawing/2014/main" id="{C0DAD3E3-6302-BE54-4C48-654EA9375740}"/>
              </a:ext>
            </a:extLst>
          </p:cNvPr>
          <p:cNvSpPr txBox="1"/>
          <p:nvPr/>
        </p:nvSpPr>
        <p:spPr>
          <a:xfrm>
            <a:off x="11079900" y="3404251"/>
            <a:ext cx="3558964"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Switch Transformer</a:t>
            </a:r>
            <a:endParaRPr lang="en-US" sz="2000" dirty="0">
              <a:solidFill>
                <a:schemeClr val="bg1"/>
              </a:solidFill>
              <a:latin typeface="Mokoto" panose="020B0604020202020204" charset="0"/>
              <a:ea typeface="Mokoto"/>
              <a:cs typeface="Mokoto"/>
              <a:sym typeface="Mokoto"/>
            </a:endParaRPr>
          </a:p>
        </p:txBody>
      </p:sp>
      <p:sp>
        <p:nvSpPr>
          <p:cNvPr id="21" name="TextBox 21">
            <a:extLst>
              <a:ext uri="{FF2B5EF4-FFF2-40B4-BE49-F238E27FC236}">
                <a16:creationId xmlns:a16="http://schemas.microsoft.com/office/drawing/2014/main" id="{A247D781-DB96-C7C4-1617-1E7E30F912E6}"/>
              </a:ext>
            </a:extLst>
          </p:cNvPr>
          <p:cNvSpPr txBox="1"/>
          <p:nvPr/>
        </p:nvSpPr>
        <p:spPr>
          <a:xfrm>
            <a:off x="11818311" y="4218433"/>
            <a:ext cx="2406417" cy="5416868"/>
          </a:xfrm>
          <a:prstGeom prst="rect">
            <a:avLst/>
          </a:prstGeom>
        </p:spPr>
        <p:txBody>
          <a:bodyPr lIns="0" tIns="0" rIns="0" bIns="0" rtlCol="0" anchor="t">
            <a:spAutoFit/>
          </a:bodyPr>
          <a:lstStyle/>
          <a:p>
            <a:pPr algn="ctr" rtl="1"/>
            <a:r>
              <a:rPr lang="fa-IR" sz="3200" dirty="0">
                <a:solidFill>
                  <a:schemeClr val="bg1"/>
                </a:solidFill>
                <a:cs typeface="2  Elm Border" panose="00000400000000000000" pitchFamily="2" charset="-78"/>
              </a:rPr>
              <a:t>این مدل از معماری </a:t>
            </a:r>
            <a:r>
              <a:rPr lang="en-US" sz="3200" dirty="0">
                <a:solidFill>
                  <a:schemeClr val="bg1"/>
                </a:solidFill>
                <a:cs typeface="2  Elm Border" panose="00000400000000000000" pitchFamily="2" charset="-78"/>
              </a:rPr>
              <a:t>MoE </a:t>
            </a:r>
            <a:r>
              <a:rPr lang="fa-IR" sz="3200" dirty="0">
                <a:solidFill>
                  <a:schemeClr val="bg1"/>
                </a:solidFill>
                <a:cs typeface="2  Elm Border" panose="00000400000000000000" pitchFamily="2" charset="-78"/>
              </a:rPr>
              <a:t>استفاده می‌کند. در هر لایه</a:t>
            </a:r>
            <a:r>
              <a:rPr lang="en-US" sz="3200" dirty="0">
                <a:solidFill>
                  <a:schemeClr val="bg1"/>
                </a:solidFill>
                <a:cs typeface="2  Elm Border" panose="00000400000000000000" pitchFamily="2" charset="-78"/>
              </a:rPr>
              <a:t>Switch</a:t>
            </a:r>
            <a:r>
              <a:rPr lang="fa-IR" sz="3200" dirty="0">
                <a:solidFill>
                  <a:schemeClr val="bg1"/>
                </a:solidFill>
                <a:cs typeface="2  Elm Border" panose="00000400000000000000" pitchFamily="2" charset="-78"/>
              </a:rPr>
              <a:t>،</a:t>
            </a:r>
          </a:p>
          <a:p>
            <a:pPr algn="ctr" rtl="1"/>
            <a:r>
              <a:rPr lang="fa-IR" sz="3200" dirty="0">
                <a:solidFill>
                  <a:schemeClr val="bg1"/>
                </a:solidFill>
                <a:cs typeface="2  Elm Border" panose="00000400000000000000" pitchFamily="2" charset="-78"/>
              </a:rPr>
              <a:t>چندین </a:t>
            </a:r>
            <a:r>
              <a:rPr lang="en-US" sz="3200" dirty="0">
                <a:solidFill>
                  <a:schemeClr val="bg1"/>
                </a:solidFill>
                <a:cs typeface="2  Elm Border" panose="00000400000000000000" pitchFamily="2" charset="-78"/>
              </a:rPr>
              <a:t>Expert </a:t>
            </a:r>
            <a:r>
              <a:rPr lang="fa-IR" sz="3200" dirty="0">
                <a:solidFill>
                  <a:schemeClr val="bg1"/>
                </a:solidFill>
                <a:cs typeface="2  Elm Border" panose="00000400000000000000" pitchFamily="2" charset="-78"/>
              </a:rPr>
              <a:t>وجود دارد و برای هر توکن فقط یک </a:t>
            </a:r>
            <a:r>
              <a:rPr lang="en-US" sz="3200" dirty="0">
                <a:solidFill>
                  <a:schemeClr val="bg1"/>
                </a:solidFill>
                <a:cs typeface="2  Elm Border" panose="00000400000000000000" pitchFamily="2" charset="-78"/>
              </a:rPr>
              <a:t>Expert </a:t>
            </a:r>
            <a:r>
              <a:rPr lang="fa-IR" sz="3200" dirty="0">
                <a:solidFill>
                  <a:schemeClr val="bg1"/>
                </a:solidFill>
                <a:cs typeface="2  Elm Border" panose="00000400000000000000" pitchFamily="2" charset="-78"/>
              </a:rPr>
              <a:t>انتخاب می‌شود</a:t>
            </a:r>
            <a:endParaRPr lang="en-US" sz="2800" dirty="0">
              <a:solidFill>
                <a:schemeClr val="bg1"/>
              </a:solidFill>
              <a:latin typeface="Montserrat"/>
              <a:ea typeface="Montserrat"/>
              <a:cs typeface="2  Elm Border" panose="00000400000000000000" pitchFamily="2" charset="-78"/>
              <a:sym typeface="Montserrat"/>
            </a:endParaRPr>
          </a:p>
        </p:txBody>
      </p:sp>
      <p:sp>
        <p:nvSpPr>
          <p:cNvPr id="28" name="TextBox 28">
            <a:extLst>
              <a:ext uri="{FF2B5EF4-FFF2-40B4-BE49-F238E27FC236}">
                <a16:creationId xmlns:a16="http://schemas.microsoft.com/office/drawing/2014/main" id="{22A3342F-B39A-679F-FBCC-FF054DE187D5}"/>
              </a:ext>
            </a:extLst>
          </p:cNvPr>
          <p:cNvSpPr txBox="1"/>
          <p:nvPr/>
        </p:nvSpPr>
        <p:spPr>
          <a:xfrm>
            <a:off x="4876284" y="1437183"/>
            <a:ext cx="8535432" cy="1211870"/>
          </a:xfrm>
          <a:prstGeom prst="rect">
            <a:avLst/>
          </a:prstGeom>
        </p:spPr>
        <p:txBody>
          <a:bodyPr lIns="0" tIns="0" rIns="0" bIns="0" rtlCol="0" anchor="t">
            <a:spAutoFit/>
          </a:bodyPr>
          <a:lstStyle/>
          <a:p>
            <a:pPr algn="ctr">
              <a:lnSpc>
                <a:spcPts val="5391"/>
              </a:lnSpc>
            </a:pPr>
            <a:r>
              <a:rPr lang="en-US" sz="4400" dirty="0">
                <a:solidFill>
                  <a:schemeClr val="bg1"/>
                </a:solidFill>
                <a:latin typeface="Mokoto" panose="020B0604020202020204" charset="0"/>
              </a:rPr>
              <a:t>How </a:t>
            </a:r>
            <a:r>
              <a:rPr lang="en-US" sz="4400" dirty="0">
                <a:solidFill>
                  <a:schemeClr val="accent4"/>
                </a:solidFill>
                <a:latin typeface="Mokoto" panose="020B0604020202020204" charset="0"/>
              </a:rPr>
              <a:t>MoE</a:t>
            </a:r>
            <a:r>
              <a:rPr lang="en-US" sz="4400" dirty="0">
                <a:solidFill>
                  <a:schemeClr val="bg1"/>
                </a:solidFill>
                <a:latin typeface="Mokoto" panose="020B0604020202020204" charset="0"/>
              </a:rPr>
              <a:t> works in language models</a:t>
            </a:r>
            <a:endParaRPr lang="en-US" sz="4319" dirty="0">
              <a:solidFill>
                <a:schemeClr val="bg1"/>
              </a:solidFill>
              <a:latin typeface="Mokoto" panose="020B0604020202020204" charset="0"/>
              <a:ea typeface="Mokoto"/>
              <a:cs typeface="Mokoto"/>
              <a:sym typeface="Mokoto"/>
            </a:endParaRPr>
          </a:p>
        </p:txBody>
      </p:sp>
    </p:spTree>
    <p:extLst>
      <p:ext uri="{BB962C8B-B14F-4D97-AF65-F5344CB8AC3E}">
        <p14:creationId xmlns:p14="http://schemas.microsoft.com/office/powerpoint/2010/main" val="1541343066"/>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EC9892E4-AEC7-2925-479A-AFCE02B57E3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1BA7744C-0863-D948-E621-13D437132A14}"/>
              </a:ext>
            </a:extLst>
          </p:cNvPr>
          <p:cNvSpPr/>
          <p:nvPr/>
        </p:nvSpPr>
        <p:spPr>
          <a:xfrm>
            <a:off x="15848928" y="4957780"/>
            <a:ext cx="7674102" cy="8229600"/>
          </a:xfrm>
          <a:custGeom>
            <a:avLst/>
            <a:gdLst/>
            <a:ahLst/>
            <a:cxnLst/>
            <a:rect l="l" t="t" r="r" b="b"/>
            <a:pathLst>
              <a:path w="7674102" h="8229600">
                <a:moveTo>
                  <a:pt x="0" y="0"/>
                </a:moveTo>
                <a:lnTo>
                  <a:pt x="7674102" y="0"/>
                </a:lnTo>
                <a:lnTo>
                  <a:pt x="7674102" y="8229600"/>
                </a:lnTo>
                <a:lnTo>
                  <a:pt x="0" y="8229600"/>
                </a:lnTo>
                <a:lnTo>
                  <a:pt x="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5F162CBD-24A4-210A-0B4E-352FC902E498}"/>
              </a:ext>
            </a:extLst>
          </p:cNvPr>
          <p:cNvSpPr/>
          <p:nvPr/>
        </p:nvSpPr>
        <p:spPr>
          <a:xfrm rot="-5314299">
            <a:off x="-2913316" y="6627666"/>
            <a:ext cx="6654437" cy="6446486"/>
          </a:xfrm>
          <a:custGeom>
            <a:avLst/>
            <a:gdLst/>
            <a:ahLst/>
            <a:cxnLst/>
            <a:rect l="l" t="t" r="r" b="b"/>
            <a:pathLst>
              <a:path w="6654437" h="6446486">
                <a:moveTo>
                  <a:pt x="0" y="0"/>
                </a:moveTo>
                <a:lnTo>
                  <a:pt x="6654436" y="0"/>
                </a:lnTo>
                <a:lnTo>
                  <a:pt x="6654436" y="6446485"/>
                </a:lnTo>
                <a:lnTo>
                  <a:pt x="0" y="6446485"/>
                </a:lnTo>
                <a:lnTo>
                  <a:pt x="0" y="0"/>
                </a:lnTo>
                <a:close/>
              </a:path>
            </a:pathLst>
          </a:custGeom>
          <a:blipFill>
            <a:blip r:embed="rId3"/>
            <a:stretch>
              <a:fillRect/>
            </a:stretch>
          </a:blipFill>
        </p:spPr>
        <p:txBody>
          <a:bodyPr/>
          <a:lstStyle/>
          <a:p>
            <a:endParaRPr lang="en-US"/>
          </a:p>
        </p:txBody>
      </p:sp>
      <p:sp>
        <p:nvSpPr>
          <p:cNvPr id="4" name="TextBox 4">
            <a:extLst>
              <a:ext uri="{FF2B5EF4-FFF2-40B4-BE49-F238E27FC236}">
                <a16:creationId xmlns:a16="http://schemas.microsoft.com/office/drawing/2014/main" id="{89A810FE-A1F4-68A3-EA0F-88F4A7F8550E}"/>
              </a:ext>
            </a:extLst>
          </p:cNvPr>
          <p:cNvSpPr txBox="1"/>
          <p:nvPr/>
        </p:nvSpPr>
        <p:spPr>
          <a:xfrm>
            <a:off x="4563380" y="2282229"/>
            <a:ext cx="10490895" cy="500137"/>
          </a:xfrm>
          <a:prstGeom prst="rect">
            <a:avLst/>
          </a:prstGeom>
        </p:spPr>
        <p:txBody>
          <a:bodyPr lIns="0" tIns="0" rIns="0" bIns="0" rtlCol="0" anchor="t">
            <a:spAutoFit/>
          </a:bodyPr>
          <a:lstStyle/>
          <a:p>
            <a:pPr algn="l">
              <a:lnSpc>
                <a:spcPts val="5241"/>
              </a:lnSpc>
            </a:pPr>
            <a:r>
              <a:rPr lang="en-US" sz="4200" dirty="0">
                <a:solidFill>
                  <a:srgbClr val="FFFFFF"/>
                </a:solidFill>
                <a:latin typeface="Mokoto"/>
                <a:ea typeface="Mokoto"/>
                <a:cs typeface="Mokoto"/>
                <a:sym typeface="Mokoto"/>
              </a:rPr>
              <a:t>SOMETHING ABOUT </a:t>
            </a:r>
            <a:r>
              <a:rPr lang="en-US" sz="4200" dirty="0">
                <a:solidFill>
                  <a:schemeClr val="accent4"/>
                </a:solidFill>
                <a:latin typeface="Mokoto"/>
                <a:ea typeface="Mokoto"/>
                <a:cs typeface="Mokoto"/>
                <a:sym typeface="Mokoto"/>
              </a:rPr>
              <a:t>MoE</a:t>
            </a:r>
          </a:p>
        </p:txBody>
      </p:sp>
      <p:sp>
        <p:nvSpPr>
          <p:cNvPr id="5" name="TextBox 5">
            <a:extLst>
              <a:ext uri="{FF2B5EF4-FFF2-40B4-BE49-F238E27FC236}">
                <a16:creationId xmlns:a16="http://schemas.microsoft.com/office/drawing/2014/main" id="{2297D790-AFD3-393C-F881-F8E8D5AAE44D}"/>
              </a:ext>
            </a:extLst>
          </p:cNvPr>
          <p:cNvSpPr txBox="1"/>
          <p:nvPr/>
        </p:nvSpPr>
        <p:spPr>
          <a:xfrm>
            <a:off x="6311270" y="5143500"/>
            <a:ext cx="3160977" cy="2724150"/>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wrap="square" lIns="0" tIns="0" rIns="0" bIns="0" rtlCol="0" anchor="t">
            <a:spAutoFit/>
          </a:bodyPr>
          <a:lstStyle/>
          <a:p>
            <a:pPr algn="ctr" rtl="1"/>
            <a:r>
              <a:rPr lang="en-US" sz="3200" b="1" dirty="0">
                <a:solidFill>
                  <a:srgbClr val="7030A0"/>
                </a:solidFill>
                <a:cs typeface="2  Elm Border" panose="00000400000000000000" pitchFamily="2" charset="-78"/>
              </a:rPr>
              <a:t>Dense</a:t>
            </a:r>
            <a:r>
              <a:rPr lang="en-US" sz="3200" dirty="0">
                <a:solidFill>
                  <a:srgbClr val="7030A0"/>
                </a:solidFill>
                <a:cs typeface="2  Elm Border" panose="00000400000000000000" pitchFamily="2" charset="-78"/>
              </a:rPr>
              <a:t>: </a:t>
            </a:r>
          </a:p>
          <a:p>
            <a:pPr algn="ctr" rtl="1"/>
            <a:r>
              <a:rPr lang="fa-IR" sz="3200" dirty="0">
                <a:solidFill>
                  <a:schemeClr val="bg1"/>
                </a:solidFill>
                <a:cs typeface="2  Elm Border" panose="00000400000000000000" pitchFamily="2" charset="-78"/>
              </a:rPr>
              <a:t>همه متخصص‌ها برای هر ورودی فعال می‌شوند (مصرف منابع بالا)</a:t>
            </a:r>
            <a:endParaRPr lang="en-US" sz="2800" dirty="0">
              <a:solidFill>
                <a:schemeClr val="bg1"/>
              </a:solidFill>
              <a:latin typeface="Montserrat"/>
              <a:ea typeface="Montserrat"/>
              <a:cs typeface="2  Elm Border" panose="00000400000000000000" pitchFamily="2" charset="-78"/>
              <a:sym typeface="Montserrat"/>
            </a:endParaRPr>
          </a:p>
        </p:txBody>
      </p:sp>
      <p:sp>
        <p:nvSpPr>
          <p:cNvPr id="6" name="TextBox 6">
            <a:extLst>
              <a:ext uri="{FF2B5EF4-FFF2-40B4-BE49-F238E27FC236}">
                <a16:creationId xmlns:a16="http://schemas.microsoft.com/office/drawing/2014/main" id="{F7F2561C-EA97-74B0-955B-5B4793E1B2D9}"/>
              </a:ext>
            </a:extLst>
          </p:cNvPr>
          <p:cNvSpPr txBox="1"/>
          <p:nvPr/>
        </p:nvSpPr>
        <p:spPr>
          <a:xfrm>
            <a:off x="10588259" y="5310327"/>
            <a:ext cx="3087993" cy="2724150"/>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lIns="0" tIns="0" rIns="0" bIns="0" rtlCol="0" anchor="t">
            <a:spAutoFit/>
          </a:bodyPr>
          <a:lstStyle/>
          <a:p>
            <a:pPr algn="ctr" rtl="1"/>
            <a:r>
              <a:rPr lang="en-US" sz="3200" b="1" dirty="0">
                <a:solidFill>
                  <a:srgbClr val="7030A0"/>
                </a:solidFill>
                <a:cs typeface="2  Elm Border" panose="00000400000000000000" pitchFamily="2" charset="-78"/>
              </a:rPr>
              <a:t>Top-k Gating</a:t>
            </a:r>
            <a:r>
              <a:rPr lang="en-US" sz="3200" dirty="0">
                <a:solidFill>
                  <a:srgbClr val="7030A0"/>
                </a:solidFill>
                <a:cs typeface="2  Elm Border" panose="00000400000000000000" pitchFamily="2" charset="-78"/>
              </a:rPr>
              <a:t>: </a:t>
            </a:r>
            <a:r>
              <a:rPr lang="fa-IR" sz="3200" dirty="0">
                <a:solidFill>
                  <a:schemeClr val="bg1"/>
                </a:solidFill>
                <a:cs typeface="2  Elm Border" panose="00000400000000000000" pitchFamily="2" charset="-78"/>
              </a:rPr>
              <a:t>ورودی بر اساس یک </a:t>
            </a:r>
            <a:r>
              <a:rPr lang="en-US" sz="3200" dirty="0">
                <a:solidFill>
                  <a:schemeClr val="bg1"/>
                </a:solidFill>
                <a:cs typeface="2  Elm Border" panose="00000400000000000000" pitchFamily="2" charset="-78"/>
              </a:rPr>
              <a:t>gating network </a:t>
            </a:r>
            <a:r>
              <a:rPr lang="fa-IR" sz="3200" dirty="0">
                <a:solidFill>
                  <a:schemeClr val="bg1"/>
                </a:solidFill>
                <a:cs typeface="2  Elm Border" panose="00000400000000000000" pitchFamily="2" charset="-78"/>
              </a:rPr>
              <a:t>به </a:t>
            </a:r>
            <a:r>
              <a:rPr lang="en-US" sz="3200" dirty="0">
                <a:solidFill>
                  <a:schemeClr val="bg1"/>
                </a:solidFill>
                <a:cs typeface="2  Elm Border" panose="00000400000000000000" pitchFamily="2" charset="-78"/>
              </a:rPr>
              <a:t> k </a:t>
            </a:r>
            <a:r>
              <a:rPr lang="fa-IR" sz="3200" dirty="0">
                <a:solidFill>
                  <a:schemeClr val="bg1"/>
                </a:solidFill>
                <a:cs typeface="2  Elm Border" panose="00000400000000000000" pitchFamily="2" charset="-78"/>
              </a:rPr>
              <a:t>متخصص برتر میرود</a:t>
            </a:r>
            <a:endParaRPr lang="en-US" sz="3200" dirty="0">
              <a:solidFill>
                <a:schemeClr val="bg1"/>
              </a:solidFill>
              <a:latin typeface="Montserrat"/>
              <a:ea typeface="Montserrat"/>
              <a:cs typeface="2  Elm Border" panose="00000400000000000000" pitchFamily="2" charset="-78"/>
              <a:sym typeface="Montserrat"/>
            </a:endParaRPr>
          </a:p>
        </p:txBody>
      </p:sp>
      <p:sp>
        <p:nvSpPr>
          <p:cNvPr id="10" name="Freeform 10">
            <a:extLst>
              <a:ext uri="{FF2B5EF4-FFF2-40B4-BE49-F238E27FC236}">
                <a16:creationId xmlns:a16="http://schemas.microsoft.com/office/drawing/2014/main" id="{BD5B2157-DAD7-D501-9927-5DF573BA6829}"/>
              </a:ext>
            </a:extLst>
          </p:cNvPr>
          <p:cNvSpPr/>
          <p:nvPr/>
        </p:nvSpPr>
        <p:spPr>
          <a:xfrm rot="1392916">
            <a:off x="7528299" y="7994290"/>
            <a:ext cx="1032424" cy="1155160"/>
          </a:xfrm>
          <a:custGeom>
            <a:avLst/>
            <a:gdLst/>
            <a:ahLst/>
            <a:cxnLst/>
            <a:rect l="l" t="t" r="r" b="b"/>
            <a:pathLst>
              <a:path w="1032424" h="1155160">
                <a:moveTo>
                  <a:pt x="0" y="0"/>
                </a:moveTo>
                <a:lnTo>
                  <a:pt x="1032424" y="0"/>
                </a:lnTo>
                <a:lnTo>
                  <a:pt x="1032424" y="1155160"/>
                </a:lnTo>
                <a:lnTo>
                  <a:pt x="0" y="1155160"/>
                </a:lnTo>
                <a:lnTo>
                  <a:pt x="0" y="0"/>
                </a:lnTo>
                <a:close/>
              </a:path>
            </a:pathLst>
          </a:custGeom>
          <a:blipFill>
            <a:blip r:embed="rId4"/>
            <a:stretch>
              <a:fillRect/>
            </a:stretch>
          </a:blipFill>
        </p:spPr>
        <p:txBody>
          <a:bodyPr/>
          <a:lstStyle/>
          <a:p>
            <a:endParaRPr lang="en-US"/>
          </a:p>
        </p:txBody>
      </p:sp>
      <p:sp>
        <p:nvSpPr>
          <p:cNvPr id="11" name="Freeform 11">
            <a:extLst>
              <a:ext uri="{FF2B5EF4-FFF2-40B4-BE49-F238E27FC236}">
                <a16:creationId xmlns:a16="http://schemas.microsoft.com/office/drawing/2014/main" id="{8BF346D0-FCB1-8652-2C36-22501DF43BC3}"/>
              </a:ext>
            </a:extLst>
          </p:cNvPr>
          <p:cNvSpPr/>
          <p:nvPr/>
        </p:nvSpPr>
        <p:spPr>
          <a:xfrm rot="-1600701">
            <a:off x="221424" y="-452087"/>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5"/>
            <a:stretch>
              <a:fillRect/>
            </a:stretch>
          </a:blipFill>
        </p:spPr>
        <p:txBody>
          <a:bodyPr/>
          <a:lstStyle/>
          <a:p>
            <a:endParaRPr lang="en-US"/>
          </a:p>
        </p:txBody>
      </p:sp>
      <p:sp>
        <p:nvSpPr>
          <p:cNvPr id="12" name="Freeform 12">
            <a:extLst>
              <a:ext uri="{FF2B5EF4-FFF2-40B4-BE49-F238E27FC236}">
                <a16:creationId xmlns:a16="http://schemas.microsoft.com/office/drawing/2014/main" id="{A1FF89B9-185B-414F-D2E1-BDCD0BC4C6D9}"/>
              </a:ext>
            </a:extLst>
          </p:cNvPr>
          <p:cNvSpPr/>
          <p:nvPr/>
        </p:nvSpPr>
        <p:spPr>
          <a:xfrm rot="1558470">
            <a:off x="15970158" y="3065574"/>
            <a:ext cx="797660" cy="847448"/>
          </a:xfrm>
          <a:custGeom>
            <a:avLst/>
            <a:gdLst/>
            <a:ahLst/>
            <a:cxnLst/>
            <a:rect l="l" t="t" r="r" b="b"/>
            <a:pathLst>
              <a:path w="797660" h="847448">
                <a:moveTo>
                  <a:pt x="0" y="0"/>
                </a:moveTo>
                <a:lnTo>
                  <a:pt x="797660" y="0"/>
                </a:lnTo>
                <a:lnTo>
                  <a:pt x="797660" y="847447"/>
                </a:lnTo>
                <a:lnTo>
                  <a:pt x="0" y="847447"/>
                </a:lnTo>
                <a:lnTo>
                  <a:pt x="0" y="0"/>
                </a:lnTo>
                <a:close/>
              </a:path>
            </a:pathLst>
          </a:custGeom>
          <a:blipFill>
            <a:blip r:embed="rId6"/>
            <a:stretch>
              <a:fillRect/>
            </a:stretch>
          </a:blipFill>
        </p:spPr>
        <p:txBody>
          <a:bodyPr/>
          <a:lstStyle/>
          <a:p>
            <a:endParaRPr lang="en-US"/>
          </a:p>
        </p:txBody>
      </p:sp>
      <p:sp>
        <p:nvSpPr>
          <p:cNvPr id="13" name="Freeform 13">
            <a:extLst>
              <a:ext uri="{FF2B5EF4-FFF2-40B4-BE49-F238E27FC236}">
                <a16:creationId xmlns:a16="http://schemas.microsoft.com/office/drawing/2014/main" id="{84418971-7D84-7109-20DF-09B43042F251}"/>
              </a:ext>
            </a:extLst>
          </p:cNvPr>
          <p:cNvSpPr/>
          <p:nvPr/>
        </p:nvSpPr>
        <p:spPr>
          <a:xfrm>
            <a:off x="11838923" y="8801100"/>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7"/>
            <a:stretch>
              <a:fillRect/>
            </a:stretch>
          </a:blipFill>
        </p:spPr>
        <p:txBody>
          <a:bodyPr/>
          <a:lstStyle/>
          <a:p>
            <a:endParaRPr lang="en-US"/>
          </a:p>
        </p:txBody>
      </p:sp>
      <p:sp>
        <p:nvSpPr>
          <p:cNvPr id="14" name="Freeform 14">
            <a:extLst>
              <a:ext uri="{FF2B5EF4-FFF2-40B4-BE49-F238E27FC236}">
                <a16:creationId xmlns:a16="http://schemas.microsoft.com/office/drawing/2014/main" id="{674BD712-1B26-8E9D-61CA-C208F4B41F58}"/>
              </a:ext>
            </a:extLst>
          </p:cNvPr>
          <p:cNvSpPr/>
          <p:nvPr/>
        </p:nvSpPr>
        <p:spPr>
          <a:xfrm>
            <a:off x="17065395" y="-443780"/>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8"/>
            <a:stretch>
              <a:fillRect/>
            </a:stretch>
          </a:blipFill>
        </p:spPr>
        <p:txBody>
          <a:bodyPr/>
          <a:lstStyle/>
          <a:p>
            <a:endParaRPr lang="en-US"/>
          </a:p>
        </p:txBody>
      </p:sp>
      <p:sp>
        <p:nvSpPr>
          <p:cNvPr id="15" name="TextBox 15">
            <a:extLst>
              <a:ext uri="{FF2B5EF4-FFF2-40B4-BE49-F238E27FC236}">
                <a16:creationId xmlns:a16="http://schemas.microsoft.com/office/drawing/2014/main" id="{66166153-1687-94D5-CB74-7BB6E1FABA04}"/>
              </a:ext>
            </a:extLst>
          </p:cNvPr>
          <p:cNvSpPr txBox="1"/>
          <p:nvPr/>
        </p:nvSpPr>
        <p:spPr>
          <a:xfrm>
            <a:off x="4126810" y="4137601"/>
            <a:ext cx="4215244" cy="240450"/>
          </a:xfrm>
          <a:prstGeom prst="rect">
            <a:avLst/>
          </a:prstGeom>
        </p:spPr>
        <p:txBody>
          <a:bodyPr wrap="square"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Sparse vs Dense MoE</a:t>
            </a:r>
            <a:endParaRPr lang="en-US" sz="2000" dirty="0">
              <a:solidFill>
                <a:schemeClr val="bg1"/>
              </a:solidFill>
              <a:latin typeface="Mokoto" panose="020B0604020202020204" charset="0"/>
              <a:ea typeface="Mokoto"/>
              <a:cs typeface="Mokoto"/>
              <a:sym typeface="Mokoto"/>
            </a:endParaRPr>
          </a:p>
        </p:txBody>
      </p:sp>
      <p:sp>
        <p:nvSpPr>
          <p:cNvPr id="16" name="TextBox 16">
            <a:extLst>
              <a:ext uri="{FF2B5EF4-FFF2-40B4-BE49-F238E27FC236}">
                <a16:creationId xmlns:a16="http://schemas.microsoft.com/office/drawing/2014/main" id="{5274A8EF-759C-8B89-9F16-6296FB598952}"/>
              </a:ext>
            </a:extLst>
          </p:cNvPr>
          <p:cNvSpPr txBox="1"/>
          <p:nvPr/>
        </p:nvSpPr>
        <p:spPr>
          <a:xfrm>
            <a:off x="11077453" y="4137601"/>
            <a:ext cx="4799928" cy="240450"/>
          </a:xfrm>
          <a:prstGeom prst="rect">
            <a:avLst/>
          </a:prstGeom>
        </p:spPr>
        <p:txBody>
          <a:bodyPr wrap="square"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Routing Strategies</a:t>
            </a:r>
            <a:endParaRPr lang="en-US" sz="2000" dirty="0">
              <a:solidFill>
                <a:schemeClr val="bg1"/>
              </a:solidFill>
              <a:latin typeface="Mokoto" panose="020B0604020202020204" charset="0"/>
              <a:ea typeface="Mokoto"/>
              <a:cs typeface="2  Elm Border" panose="00000400000000000000" pitchFamily="2" charset="-78"/>
              <a:sym typeface="Mokoto"/>
            </a:endParaRPr>
          </a:p>
        </p:txBody>
      </p:sp>
      <p:cxnSp>
        <p:nvCxnSpPr>
          <p:cNvPr id="20" name="Straight Connector 19">
            <a:extLst>
              <a:ext uri="{FF2B5EF4-FFF2-40B4-BE49-F238E27FC236}">
                <a16:creationId xmlns:a16="http://schemas.microsoft.com/office/drawing/2014/main" id="{C2EBFB37-1F3A-2A22-E5C1-877E7153C780}"/>
              </a:ext>
            </a:extLst>
          </p:cNvPr>
          <p:cNvCxnSpPr>
            <a:cxnSpLocks/>
          </p:cNvCxnSpPr>
          <p:nvPr/>
        </p:nvCxnSpPr>
        <p:spPr>
          <a:xfrm>
            <a:off x="4126810" y="4744851"/>
            <a:ext cx="4304836"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24" name="Straight Connector 23">
            <a:extLst>
              <a:ext uri="{FF2B5EF4-FFF2-40B4-BE49-F238E27FC236}">
                <a16:creationId xmlns:a16="http://schemas.microsoft.com/office/drawing/2014/main" id="{26A5A35F-49AE-2417-0420-DC9A4A8DE71E}"/>
              </a:ext>
            </a:extLst>
          </p:cNvPr>
          <p:cNvCxnSpPr>
            <a:cxnSpLocks/>
          </p:cNvCxnSpPr>
          <p:nvPr/>
        </p:nvCxnSpPr>
        <p:spPr>
          <a:xfrm>
            <a:off x="11105907" y="4744851"/>
            <a:ext cx="4743021" cy="0"/>
          </a:xfrm>
          <a:prstGeom prst="line">
            <a:avLst/>
          </a:prstGeom>
        </p:spPr>
        <p:style>
          <a:lnRef idx="3">
            <a:schemeClr val="accent4"/>
          </a:lnRef>
          <a:fillRef idx="0">
            <a:schemeClr val="accent4"/>
          </a:fillRef>
          <a:effectRef idx="2">
            <a:schemeClr val="accent4"/>
          </a:effectRef>
          <a:fontRef idx="minor">
            <a:schemeClr val="tx1"/>
          </a:fontRef>
        </p:style>
      </p:cxnSp>
      <p:sp>
        <p:nvSpPr>
          <p:cNvPr id="7" name="TextBox 5">
            <a:extLst>
              <a:ext uri="{FF2B5EF4-FFF2-40B4-BE49-F238E27FC236}">
                <a16:creationId xmlns:a16="http://schemas.microsoft.com/office/drawing/2014/main" id="{F6AE9D5D-8892-52E5-8AF1-651B3CF6A6C6}"/>
              </a:ext>
            </a:extLst>
          </p:cNvPr>
          <p:cNvSpPr txBox="1"/>
          <p:nvPr/>
        </p:nvSpPr>
        <p:spPr>
          <a:xfrm>
            <a:off x="3065434" y="5064141"/>
            <a:ext cx="3160977" cy="4244340"/>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wrap="square" lIns="0" tIns="0" rIns="0" bIns="0" rtlCol="0" anchor="t">
            <a:spAutoFit/>
          </a:bodyPr>
          <a:lstStyle/>
          <a:p>
            <a:pPr algn="ctr" rtl="1"/>
            <a:r>
              <a:rPr lang="en-US" sz="3200" b="1" dirty="0">
                <a:solidFill>
                  <a:srgbClr val="7030A0"/>
                </a:solidFill>
                <a:cs typeface="2  Elm Border" panose="00000400000000000000" pitchFamily="2" charset="-78"/>
              </a:rPr>
              <a:t>Sparse</a:t>
            </a:r>
            <a:r>
              <a:rPr lang="en-US" sz="3200" dirty="0">
                <a:solidFill>
                  <a:srgbClr val="7030A0"/>
                </a:solidFill>
                <a:cs typeface="2  Elm Border" panose="00000400000000000000" pitchFamily="2" charset="-78"/>
              </a:rPr>
              <a:t>: </a:t>
            </a:r>
            <a:endParaRPr lang="fa-IR" sz="3200" dirty="0">
              <a:solidFill>
                <a:srgbClr val="7030A0"/>
              </a:solidFill>
              <a:cs typeface="2  Elm Border" panose="00000400000000000000" pitchFamily="2" charset="-78"/>
            </a:endParaRPr>
          </a:p>
          <a:p>
            <a:pPr algn="ctr"/>
            <a:r>
              <a:rPr lang="fa-IR" sz="3200" dirty="0">
                <a:solidFill>
                  <a:schemeClr val="bg1"/>
                </a:solidFill>
                <a:cs typeface="2  Elm Border" panose="00000400000000000000" pitchFamily="2" charset="-78"/>
              </a:rPr>
              <a:t>فقط چند متخصص (مثلاً ۲ از ۱۶) فعال می‌شوند؛ این روش رایج است چون </a:t>
            </a:r>
            <a:r>
              <a:rPr lang="en-US" sz="3200" dirty="0">
                <a:solidFill>
                  <a:schemeClr val="bg1"/>
                </a:solidFill>
                <a:cs typeface="2  Elm Border" panose="00000400000000000000" pitchFamily="2" charset="-78"/>
              </a:rPr>
              <a:t>GPU </a:t>
            </a:r>
            <a:r>
              <a:rPr lang="fa-IR" sz="3200" dirty="0">
                <a:solidFill>
                  <a:schemeClr val="bg1"/>
                </a:solidFill>
                <a:cs typeface="2  Elm Border" panose="00000400000000000000" pitchFamily="2" charset="-78"/>
              </a:rPr>
              <a:t> </a:t>
            </a:r>
            <a:r>
              <a:rPr lang="en-US" sz="3200" dirty="0">
                <a:solidFill>
                  <a:schemeClr val="bg1"/>
                </a:solidFill>
                <a:cs typeface="2  Elm Border" panose="00000400000000000000" pitchFamily="2" charset="-78"/>
              </a:rPr>
              <a:t>Memory </a:t>
            </a:r>
            <a:r>
              <a:rPr lang="fa-IR" sz="3200" dirty="0">
                <a:solidFill>
                  <a:schemeClr val="bg1"/>
                </a:solidFill>
                <a:cs typeface="2  Elm Border" panose="00000400000000000000" pitchFamily="2" charset="-78"/>
              </a:rPr>
              <a:t>خیلی کمتر مصرف شود</a:t>
            </a:r>
            <a:endParaRPr lang="en-US" sz="2800" dirty="0">
              <a:solidFill>
                <a:schemeClr val="bg1"/>
              </a:solidFill>
              <a:latin typeface="Montserrat"/>
              <a:ea typeface="Montserrat"/>
              <a:cs typeface="2  Elm Border" panose="00000400000000000000" pitchFamily="2" charset="-78"/>
              <a:sym typeface="Montserrat"/>
            </a:endParaRPr>
          </a:p>
        </p:txBody>
      </p:sp>
      <p:sp>
        <p:nvSpPr>
          <p:cNvPr id="9" name="TextBox 6">
            <a:extLst>
              <a:ext uri="{FF2B5EF4-FFF2-40B4-BE49-F238E27FC236}">
                <a16:creationId xmlns:a16="http://schemas.microsoft.com/office/drawing/2014/main" id="{05021F4B-6753-26F1-DA04-A87EC2F82866}"/>
              </a:ext>
            </a:extLst>
          </p:cNvPr>
          <p:cNvSpPr txBox="1"/>
          <p:nvPr/>
        </p:nvSpPr>
        <p:spPr>
          <a:xfrm>
            <a:off x="13761111" y="5261413"/>
            <a:ext cx="3087993" cy="4206240"/>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lIns="0" tIns="0" rIns="0" bIns="0" rtlCol="0" anchor="t">
            <a:spAutoFit/>
          </a:bodyPr>
          <a:lstStyle/>
          <a:p>
            <a:pPr algn="ctr" rtl="1"/>
            <a:r>
              <a:rPr lang="en-US" sz="3200" b="1" dirty="0">
                <a:solidFill>
                  <a:srgbClr val="7030A0"/>
                </a:solidFill>
                <a:cs typeface="2  Elm Border" panose="00000400000000000000" pitchFamily="2" charset="-78"/>
              </a:rPr>
              <a:t>Load Balancing</a:t>
            </a:r>
            <a:r>
              <a:rPr lang="en-US" sz="3200" dirty="0">
                <a:solidFill>
                  <a:srgbClr val="7030A0"/>
                </a:solidFill>
                <a:cs typeface="2  Elm Border" panose="00000400000000000000" pitchFamily="2" charset="-78"/>
              </a:rPr>
              <a:t>: </a:t>
            </a:r>
            <a:r>
              <a:rPr lang="fa-IR" sz="3200" dirty="0">
                <a:solidFill>
                  <a:schemeClr val="bg1"/>
                </a:solidFill>
                <a:cs typeface="2  Elm Border" panose="00000400000000000000" pitchFamily="2" charset="-78"/>
              </a:rPr>
              <a:t>الگوریتم‌هایی مثل </a:t>
            </a:r>
            <a:r>
              <a:rPr lang="en-US" sz="3200" dirty="0">
                <a:solidFill>
                  <a:schemeClr val="bg1"/>
                </a:solidFill>
                <a:cs typeface="2  Elm Border" panose="00000400000000000000" pitchFamily="2" charset="-78"/>
              </a:rPr>
              <a:t>Switch Transformer </a:t>
            </a:r>
            <a:r>
              <a:rPr lang="fa-IR" sz="3200" dirty="0">
                <a:solidFill>
                  <a:schemeClr val="bg1"/>
                </a:solidFill>
                <a:cs typeface="2  Elm Border" panose="00000400000000000000" pitchFamily="2" charset="-78"/>
              </a:rPr>
              <a:t>اضافه می‌کنند که مطمئن شوند متخصص‌ها بیکار نباشند</a:t>
            </a:r>
            <a:endParaRPr lang="en-US" sz="3200" dirty="0">
              <a:solidFill>
                <a:schemeClr val="bg1"/>
              </a:solidFill>
              <a:latin typeface="Montserrat"/>
              <a:ea typeface="Montserrat"/>
              <a:cs typeface="2  Elm Border" panose="00000400000000000000" pitchFamily="2" charset="-78"/>
              <a:sym typeface="Montserrat"/>
            </a:endParaRPr>
          </a:p>
        </p:txBody>
      </p:sp>
      <p:sp>
        <p:nvSpPr>
          <p:cNvPr id="8" name="Freeform 12">
            <a:extLst>
              <a:ext uri="{FF2B5EF4-FFF2-40B4-BE49-F238E27FC236}">
                <a16:creationId xmlns:a16="http://schemas.microsoft.com/office/drawing/2014/main" id="{C26CB7DC-611B-CD26-5E0E-48DF7C1E265C}"/>
              </a:ext>
            </a:extLst>
          </p:cNvPr>
          <p:cNvSpPr/>
          <p:nvPr/>
        </p:nvSpPr>
        <p:spPr>
          <a:xfrm rot="1558470">
            <a:off x="486078" y="4640416"/>
            <a:ext cx="797660" cy="847448"/>
          </a:xfrm>
          <a:custGeom>
            <a:avLst/>
            <a:gdLst/>
            <a:ahLst/>
            <a:cxnLst/>
            <a:rect l="l" t="t" r="r" b="b"/>
            <a:pathLst>
              <a:path w="797660" h="847448">
                <a:moveTo>
                  <a:pt x="0" y="0"/>
                </a:moveTo>
                <a:lnTo>
                  <a:pt x="797660" y="0"/>
                </a:lnTo>
                <a:lnTo>
                  <a:pt x="797660" y="847447"/>
                </a:lnTo>
                <a:lnTo>
                  <a:pt x="0" y="847447"/>
                </a:lnTo>
                <a:lnTo>
                  <a:pt x="0" y="0"/>
                </a:lnTo>
                <a:close/>
              </a:path>
            </a:pathLst>
          </a:custGeom>
          <a:blipFill>
            <a:blip r:embed="rId6"/>
            <a:stretch>
              <a:fillRect/>
            </a:stretch>
          </a:blipFill>
        </p:spPr>
        <p:txBody>
          <a:bodyPr/>
          <a:lstStyle/>
          <a:p>
            <a:endParaRPr lang="en-US"/>
          </a:p>
        </p:txBody>
      </p:sp>
    </p:spTree>
    <p:extLst>
      <p:ext uri="{BB962C8B-B14F-4D97-AF65-F5344CB8AC3E}">
        <p14:creationId xmlns:p14="http://schemas.microsoft.com/office/powerpoint/2010/main" val="1978056743"/>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23584A8A-C423-7010-D0A9-4CBFD8945F8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72B8BAA-999A-656E-330F-94D5AE649FD0}"/>
              </a:ext>
            </a:extLst>
          </p:cNvPr>
          <p:cNvSpPr/>
          <p:nvPr/>
        </p:nvSpPr>
        <p:spPr>
          <a:xfrm>
            <a:off x="-1056039" y="-1077267"/>
            <a:ext cx="4641250" cy="4211934"/>
          </a:xfrm>
          <a:custGeom>
            <a:avLst/>
            <a:gdLst/>
            <a:ahLst/>
            <a:cxnLst/>
            <a:rect l="l" t="t" r="r" b="b"/>
            <a:pathLst>
              <a:path w="4641250" h="4211934">
                <a:moveTo>
                  <a:pt x="0" y="0"/>
                </a:moveTo>
                <a:lnTo>
                  <a:pt x="4641250" y="0"/>
                </a:lnTo>
                <a:lnTo>
                  <a:pt x="4641250" y="4211934"/>
                </a:lnTo>
                <a:lnTo>
                  <a:pt x="0" y="4211934"/>
                </a:lnTo>
                <a:lnTo>
                  <a:pt x="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1A96B30C-0EC9-A3F3-855C-82CD206C650D}"/>
              </a:ext>
            </a:extLst>
          </p:cNvPr>
          <p:cNvSpPr/>
          <p:nvPr/>
        </p:nvSpPr>
        <p:spPr>
          <a:xfrm>
            <a:off x="13716000" y="5076087"/>
            <a:ext cx="7674102" cy="8229600"/>
          </a:xfrm>
          <a:custGeom>
            <a:avLst/>
            <a:gdLst/>
            <a:ahLst/>
            <a:cxnLst/>
            <a:rect l="l" t="t" r="r" b="b"/>
            <a:pathLst>
              <a:path w="7674102" h="8229600">
                <a:moveTo>
                  <a:pt x="0" y="0"/>
                </a:moveTo>
                <a:lnTo>
                  <a:pt x="7674102" y="0"/>
                </a:lnTo>
                <a:lnTo>
                  <a:pt x="7674102" y="8229600"/>
                </a:lnTo>
                <a:lnTo>
                  <a:pt x="0" y="8229600"/>
                </a:lnTo>
                <a:lnTo>
                  <a:pt x="0" y="0"/>
                </a:lnTo>
                <a:close/>
              </a:path>
            </a:pathLst>
          </a:custGeom>
          <a:blipFill>
            <a:blip r:embed="rId3"/>
            <a:stretch>
              <a:fillRect/>
            </a:stretch>
          </a:blipFill>
        </p:spPr>
        <p:txBody>
          <a:bodyPr/>
          <a:lstStyle/>
          <a:p>
            <a:endParaRPr lang="en-US"/>
          </a:p>
        </p:txBody>
      </p:sp>
      <p:sp>
        <p:nvSpPr>
          <p:cNvPr id="4" name="Freeform 4">
            <a:extLst>
              <a:ext uri="{FF2B5EF4-FFF2-40B4-BE49-F238E27FC236}">
                <a16:creationId xmlns:a16="http://schemas.microsoft.com/office/drawing/2014/main" id="{CF9A58CA-FBED-3DF9-1F4A-80522AEDA507}"/>
              </a:ext>
            </a:extLst>
          </p:cNvPr>
          <p:cNvSpPr/>
          <p:nvPr/>
        </p:nvSpPr>
        <p:spPr>
          <a:xfrm rot="-5314299">
            <a:off x="-2062633" y="6359657"/>
            <a:ext cx="6654437" cy="6446486"/>
          </a:xfrm>
          <a:custGeom>
            <a:avLst/>
            <a:gdLst/>
            <a:ahLst/>
            <a:cxnLst/>
            <a:rect l="l" t="t" r="r" b="b"/>
            <a:pathLst>
              <a:path w="6654437" h="6446486">
                <a:moveTo>
                  <a:pt x="0" y="0"/>
                </a:moveTo>
                <a:lnTo>
                  <a:pt x="6654437" y="0"/>
                </a:lnTo>
                <a:lnTo>
                  <a:pt x="6654437" y="6446485"/>
                </a:lnTo>
                <a:lnTo>
                  <a:pt x="0" y="6446485"/>
                </a:lnTo>
                <a:lnTo>
                  <a:pt x="0" y="0"/>
                </a:lnTo>
                <a:close/>
              </a:path>
            </a:pathLst>
          </a:custGeom>
          <a:blipFill>
            <a:blip r:embed="rId4"/>
            <a:stretch>
              <a:fillRect/>
            </a:stretch>
          </a:blipFill>
        </p:spPr>
        <p:txBody>
          <a:bodyPr/>
          <a:lstStyle/>
          <a:p>
            <a:endParaRPr lang="en-US"/>
          </a:p>
        </p:txBody>
      </p:sp>
      <p:sp>
        <p:nvSpPr>
          <p:cNvPr id="5" name="Freeform 5">
            <a:extLst>
              <a:ext uri="{FF2B5EF4-FFF2-40B4-BE49-F238E27FC236}">
                <a16:creationId xmlns:a16="http://schemas.microsoft.com/office/drawing/2014/main" id="{8C84ADB9-E1E4-C5DA-BE36-CBA8928B8DF4}"/>
              </a:ext>
            </a:extLst>
          </p:cNvPr>
          <p:cNvSpPr/>
          <p:nvPr/>
        </p:nvSpPr>
        <p:spPr>
          <a:xfrm rot="122150">
            <a:off x="11134991" y="-4166473"/>
            <a:ext cx="7153009" cy="6178411"/>
          </a:xfrm>
          <a:custGeom>
            <a:avLst/>
            <a:gdLst/>
            <a:ahLst/>
            <a:cxnLst/>
            <a:rect l="l" t="t" r="r" b="b"/>
            <a:pathLst>
              <a:path w="7153009" h="6178411">
                <a:moveTo>
                  <a:pt x="0" y="0"/>
                </a:moveTo>
                <a:lnTo>
                  <a:pt x="7153009" y="0"/>
                </a:lnTo>
                <a:lnTo>
                  <a:pt x="7153009" y="6178411"/>
                </a:lnTo>
                <a:lnTo>
                  <a:pt x="0" y="6178411"/>
                </a:lnTo>
                <a:lnTo>
                  <a:pt x="0" y="0"/>
                </a:lnTo>
                <a:close/>
              </a:path>
            </a:pathLst>
          </a:custGeom>
          <a:blipFill>
            <a:blip r:embed="rId5"/>
            <a:stretch>
              <a:fillRect/>
            </a:stretch>
          </a:blipFill>
        </p:spPr>
        <p:txBody>
          <a:bodyPr/>
          <a:lstStyle/>
          <a:p>
            <a:endParaRPr lang="en-US"/>
          </a:p>
        </p:txBody>
      </p:sp>
      <p:sp>
        <p:nvSpPr>
          <p:cNvPr id="6" name="TextBox 6">
            <a:extLst>
              <a:ext uri="{FF2B5EF4-FFF2-40B4-BE49-F238E27FC236}">
                <a16:creationId xmlns:a16="http://schemas.microsoft.com/office/drawing/2014/main" id="{46FB7F86-D132-6BC1-6D38-AEF26F16ABA9}"/>
              </a:ext>
            </a:extLst>
          </p:cNvPr>
          <p:cNvSpPr txBox="1"/>
          <p:nvPr/>
        </p:nvSpPr>
        <p:spPr>
          <a:xfrm>
            <a:off x="2539285" y="1405959"/>
            <a:ext cx="12512487" cy="1333698"/>
          </a:xfrm>
          <a:prstGeom prst="rect">
            <a:avLst/>
          </a:prstGeom>
        </p:spPr>
        <p:txBody>
          <a:bodyPr lIns="0" tIns="0" rIns="0" bIns="0" rtlCol="0" anchor="t">
            <a:spAutoFit/>
          </a:bodyPr>
          <a:lstStyle/>
          <a:p>
            <a:pPr algn="ctr">
              <a:lnSpc>
                <a:spcPts val="5241"/>
              </a:lnSpc>
            </a:pPr>
            <a:r>
              <a:rPr lang="en-US" sz="4400" dirty="0">
                <a:solidFill>
                  <a:schemeClr val="bg1"/>
                </a:solidFill>
                <a:latin typeface="Mokoto" panose="020B0604020202020204" charset="0"/>
              </a:rPr>
              <a:t>The architecture of </a:t>
            </a:r>
            <a:r>
              <a:rPr lang="en-US" sz="4400" dirty="0">
                <a:solidFill>
                  <a:schemeClr val="accent5"/>
                </a:solidFill>
                <a:latin typeface="Mokoto" panose="020B0604020202020204" charset="0"/>
              </a:rPr>
              <a:t>DeepSeek-V3</a:t>
            </a:r>
            <a:r>
              <a:rPr lang="en-US" sz="4400" dirty="0">
                <a:solidFill>
                  <a:schemeClr val="bg1"/>
                </a:solidFill>
                <a:latin typeface="Mokoto" panose="020B0604020202020204" charset="0"/>
              </a:rPr>
              <a:t> and </a:t>
            </a:r>
            <a:r>
              <a:rPr lang="en-US" sz="4400" dirty="0">
                <a:solidFill>
                  <a:schemeClr val="accent4"/>
                </a:solidFill>
                <a:latin typeface="Mokoto" panose="020B0604020202020204" charset="0"/>
              </a:rPr>
              <a:t>MOE</a:t>
            </a:r>
            <a:endParaRPr lang="en-US" sz="4200" dirty="0">
              <a:solidFill>
                <a:schemeClr val="accent4"/>
              </a:solidFill>
              <a:latin typeface="Mokoto" panose="020B0604020202020204" charset="0"/>
              <a:ea typeface="Mokoto"/>
              <a:cs typeface="Mokoto"/>
              <a:sym typeface="Mokoto"/>
            </a:endParaRPr>
          </a:p>
        </p:txBody>
      </p:sp>
      <p:sp>
        <p:nvSpPr>
          <p:cNvPr id="7" name="TextBox 7">
            <a:extLst>
              <a:ext uri="{FF2B5EF4-FFF2-40B4-BE49-F238E27FC236}">
                <a16:creationId xmlns:a16="http://schemas.microsoft.com/office/drawing/2014/main" id="{375F04BD-84A1-3704-75CF-807FF3645CBD}"/>
              </a:ext>
            </a:extLst>
          </p:cNvPr>
          <p:cNvSpPr txBox="1"/>
          <p:nvPr/>
        </p:nvSpPr>
        <p:spPr>
          <a:xfrm>
            <a:off x="2348786" y="3308466"/>
            <a:ext cx="12893487" cy="4985980"/>
          </a:xfrm>
          <a:prstGeom prst="rect">
            <a:avLst/>
          </a:prstGeom>
        </p:spPr>
        <p:txBody>
          <a:bodyPr wrap="square" lIns="0" tIns="0" rIns="0" bIns="0" rtlCol="0" anchor="t">
            <a:spAutoFit/>
          </a:bodyPr>
          <a:lstStyle/>
          <a:p>
            <a:pPr algn="just" rtl="1"/>
            <a:r>
              <a:rPr lang="fa-IR" sz="3600" dirty="0">
                <a:solidFill>
                  <a:schemeClr val="bg1"/>
                </a:solidFill>
                <a:cs typeface="2  Elm Border" panose="00000400000000000000" pitchFamily="2" charset="-78"/>
              </a:rPr>
              <a:t>در مدل</a:t>
            </a:r>
            <a:r>
              <a:rPr lang="en-US" sz="3600" dirty="0">
                <a:solidFill>
                  <a:schemeClr val="bg1"/>
                </a:solidFill>
                <a:cs typeface="2  Elm Border" panose="00000400000000000000" pitchFamily="2" charset="-78"/>
              </a:rPr>
              <a:t>DeepSeek-V3 </a:t>
            </a:r>
            <a:r>
              <a:rPr lang="fa-IR" sz="3600" dirty="0">
                <a:solidFill>
                  <a:schemeClr val="bg1"/>
                </a:solidFill>
                <a:cs typeface="2  Elm Border" panose="00000400000000000000" pitchFamily="2" charset="-78"/>
              </a:rPr>
              <a:t> هر توکن تنها به چند</a:t>
            </a:r>
            <a:r>
              <a:rPr lang="en-US" sz="3600" dirty="0">
                <a:solidFill>
                  <a:schemeClr val="bg1"/>
                </a:solidFill>
                <a:cs typeface="2  Elm Border" panose="00000400000000000000" pitchFamily="2" charset="-78"/>
              </a:rPr>
              <a:t> Expert </a:t>
            </a:r>
            <a:r>
              <a:rPr lang="fa-IR" sz="3600" dirty="0">
                <a:solidFill>
                  <a:schemeClr val="bg1"/>
                </a:solidFill>
                <a:cs typeface="2  Elm Border" panose="00000400000000000000" pitchFamily="2" charset="-78"/>
              </a:rPr>
              <a:t>از میان هزاران </a:t>
            </a:r>
            <a:r>
              <a:rPr lang="en-US" sz="3600" dirty="0">
                <a:solidFill>
                  <a:schemeClr val="bg1"/>
                </a:solidFill>
                <a:cs typeface="2  Elm Border" panose="00000400000000000000" pitchFamily="2" charset="-78"/>
              </a:rPr>
              <a:t>Expert </a:t>
            </a:r>
            <a:r>
              <a:rPr lang="fa-IR" sz="3600" dirty="0">
                <a:solidFill>
                  <a:schemeClr val="bg1"/>
                </a:solidFill>
                <a:cs typeface="2  Elm Border" panose="00000400000000000000" pitchFamily="2" charset="-78"/>
              </a:rPr>
              <a:t>موجود فرستاده می‌شود (معمولاً ۳۷ میلیارد پارامتر فعال از مجموع ۶۷۱ میلیارد)</a:t>
            </a:r>
            <a:r>
              <a:rPr lang="en-US" sz="3600" dirty="0">
                <a:solidFill>
                  <a:schemeClr val="bg1"/>
                </a:solidFill>
                <a:cs typeface="2  Elm Border" panose="00000400000000000000" pitchFamily="2" charset="-78"/>
              </a:rPr>
              <a:t>.</a:t>
            </a:r>
            <a:endParaRPr lang="fa-IR" sz="3600" dirty="0">
              <a:solidFill>
                <a:schemeClr val="bg1"/>
              </a:solidFill>
              <a:cs typeface="2  Elm Border" panose="00000400000000000000" pitchFamily="2" charset="-78"/>
            </a:endParaRPr>
          </a:p>
          <a:p>
            <a:pPr algn="just" rtl="1"/>
            <a:r>
              <a:rPr lang="fa-IR" sz="3200" dirty="0"/>
              <a:t> </a:t>
            </a:r>
            <a:r>
              <a:rPr lang="fa-IR" sz="3600" dirty="0">
                <a:solidFill>
                  <a:schemeClr val="bg1"/>
                </a:solidFill>
                <a:cs typeface="2  Elm Border" panose="00000400000000000000" pitchFamily="2" charset="-78"/>
              </a:rPr>
              <a:t>ضمن این که از معماری</a:t>
            </a:r>
            <a:r>
              <a:rPr lang="en-US" sz="3600" dirty="0">
                <a:solidFill>
                  <a:schemeClr val="bg1"/>
                </a:solidFill>
                <a:cs typeface="2  Elm Border" panose="00000400000000000000" pitchFamily="2" charset="-78"/>
              </a:rPr>
              <a:t> </a:t>
            </a:r>
            <a:r>
              <a:rPr lang="en-US" sz="3600" b="1" dirty="0">
                <a:solidFill>
                  <a:schemeClr val="bg1"/>
                </a:solidFill>
                <a:cs typeface="2  Elm Border" panose="00000400000000000000" pitchFamily="2" charset="-78"/>
              </a:rPr>
              <a:t>Multi-Head Latent Attention (MLA)</a:t>
            </a:r>
            <a:r>
              <a:rPr lang="en-US" sz="3600" dirty="0">
                <a:solidFill>
                  <a:schemeClr val="bg1"/>
                </a:solidFill>
                <a:cs typeface="2  Elm Border" panose="00000400000000000000" pitchFamily="2" charset="-78"/>
              </a:rPr>
              <a:t> </a:t>
            </a:r>
            <a:r>
              <a:rPr lang="fa-IR" sz="3600" dirty="0">
                <a:solidFill>
                  <a:schemeClr val="bg1"/>
                </a:solidFill>
                <a:cs typeface="2  Elm Border" panose="00000400000000000000" pitchFamily="2" charset="-78"/>
              </a:rPr>
              <a:t>نیز برای کاهش هزینه‌ی استنتاج استفاده شده است</a:t>
            </a:r>
            <a:r>
              <a:rPr lang="en-US" sz="3600" dirty="0">
                <a:solidFill>
                  <a:schemeClr val="bg1"/>
                </a:solidFill>
                <a:cs typeface="2  Elm Border" panose="00000400000000000000" pitchFamily="2" charset="-78"/>
              </a:rPr>
              <a:t>.</a:t>
            </a:r>
          </a:p>
          <a:p>
            <a:pPr algn="just" rtl="1"/>
            <a:r>
              <a:rPr lang="fa-IR" sz="3600" dirty="0">
                <a:solidFill>
                  <a:schemeClr val="bg1"/>
                </a:solidFill>
                <a:cs typeface="2  Elm Border" panose="00000400000000000000" pitchFamily="2" charset="-78"/>
              </a:rPr>
              <a:t>در لایه‌های</a:t>
            </a:r>
            <a:r>
              <a:rPr lang="en-US" sz="3600" dirty="0">
                <a:solidFill>
                  <a:schemeClr val="bg1"/>
                </a:solidFill>
                <a:cs typeface="2  Elm Border" panose="00000400000000000000" pitchFamily="2" charset="-78"/>
              </a:rPr>
              <a:t> DeepSeek-V3 </a:t>
            </a:r>
            <a:r>
              <a:rPr lang="fa-IR" sz="3600" dirty="0">
                <a:solidFill>
                  <a:schemeClr val="bg1"/>
                </a:solidFill>
                <a:cs typeface="2  Elm Border" panose="00000400000000000000" pitchFamily="2" charset="-78"/>
              </a:rPr>
              <a:t>برخی از </a:t>
            </a:r>
            <a:r>
              <a:rPr lang="en-US" sz="3600" dirty="0">
                <a:solidFill>
                  <a:schemeClr val="bg1"/>
                </a:solidFill>
                <a:cs typeface="2  Elm Border" panose="00000400000000000000" pitchFamily="2" charset="-78"/>
              </a:rPr>
              <a:t> Expert</a:t>
            </a:r>
            <a:r>
              <a:rPr lang="fa-IR" sz="3600" dirty="0">
                <a:solidFill>
                  <a:schemeClr val="bg1"/>
                </a:solidFill>
                <a:cs typeface="2  Elm Border" panose="00000400000000000000" pitchFamily="2" charset="-78"/>
              </a:rPr>
              <a:t>ها به‌عنوان اشتراکی در نظر گرفته شده‌اند</a:t>
            </a:r>
            <a:r>
              <a:rPr lang="en-US" sz="3600" dirty="0">
                <a:solidFill>
                  <a:schemeClr val="bg1"/>
                </a:solidFill>
                <a:cs typeface="2  Elm Border" panose="00000400000000000000" pitchFamily="2" charset="-78"/>
              </a:rPr>
              <a:t>.</a:t>
            </a:r>
            <a:r>
              <a:rPr lang="fa-IR" sz="3600" dirty="0">
                <a:solidFill>
                  <a:schemeClr val="bg1"/>
                </a:solidFill>
                <a:cs typeface="2  Elm Border" panose="00000400000000000000" pitchFamily="2" charset="-78"/>
              </a:rPr>
              <a:t>به عنوان مثال، </a:t>
            </a:r>
            <a:r>
              <a:rPr lang="en-US" sz="3600" dirty="0">
                <a:solidFill>
                  <a:schemeClr val="bg1"/>
                </a:solidFill>
                <a:cs typeface="2  Elm Border" panose="00000400000000000000" pitchFamily="2" charset="-78"/>
              </a:rPr>
              <a:t>) DeepSeekMoE </a:t>
            </a:r>
            <a:r>
              <a:rPr lang="fa-IR" sz="3600" dirty="0">
                <a:solidFill>
                  <a:schemeClr val="bg1"/>
                </a:solidFill>
                <a:cs typeface="2  Elm Border" panose="00000400000000000000" pitchFamily="2" charset="-78"/>
              </a:rPr>
              <a:t>نسخه‌ی به‌کاررفته در </a:t>
            </a:r>
            <a:r>
              <a:rPr lang="en-US" sz="3600" dirty="0">
                <a:solidFill>
                  <a:schemeClr val="bg1"/>
                </a:solidFill>
                <a:cs typeface="2  Elm Border" panose="00000400000000000000" pitchFamily="2" charset="-78"/>
              </a:rPr>
              <a:t>(DeepSeek-V3 </a:t>
            </a:r>
            <a:r>
              <a:rPr lang="fa-IR" sz="3600" dirty="0">
                <a:solidFill>
                  <a:schemeClr val="bg1"/>
                </a:solidFill>
                <a:cs typeface="2  Elm Border" panose="00000400000000000000" pitchFamily="2" charset="-78"/>
              </a:rPr>
              <a:t>مدل‌های سنتی </a:t>
            </a:r>
            <a:r>
              <a:rPr lang="en-US" sz="3600" dirty="0">
                <a:solidFill>
                  <a:schemeClr val="bg1"/>
                </a:solidFill>
                <a:cs typeface="2  Elm Border" panose="00000400000000000000" pitchFamily="2" charset="-78"/>
              </a:rPr>
              <a:t> MoE </a:t>
            </a:r>
            <a:r>
              <a:rPr lang="fa-IR" sz="3600" dirty="0">
                <a:solidFill>
                  <a:schemeClr val="bg1"/>
                </a:solidFill>
                <a:cs typeface="2  Elm Border" panose="00000400000000000000" pitchFamily="2" charset="-78"/>
              </a:rPr>
              <a:t>نظیر </a:t>
            </a:r>
            <a:r>
              <a:rPr lang="en-US" sz="3600" dirty="0">
                <a:solidFill>
                  <a:schemeClr val="bg1"/>
                </a:solidFill>
                <a:cs typeface="2  Elm Border" panose="00000400000000000000" pitchFamily="2" charset="-78"/>
              </a:rPr>
              <a:t> GShard</a:t>
            </a:r>
            <a:r>
              <a:rPr lang="fa-IR" sz="3600" dirty="0">
                <a:solidFill>
                  <a:schemeClr val="bg1"/>
                </a:solidFill>
                <a:cs typeface="2  Elm Border" panose="00000400000000000000" pitchFamily="2" charset="-78"/>
              </a:rPr>
              <a:t>را با جزئیات بیشتری بخش‌بندی می‌کند و تعدادی </a:t>
            </a:r>
            <a:r>
              <a:rPr lang="en-US" sz="3600" dirty="0">
                <a:solidFill>
                  <a:schemeClr val="bg1"/>
                </a:solidFill>
                <a:cs typeface="2  Elm Border" panose="00000400000000000000" pitchFamily="2" charset="-78"/>
              </a:rPr>
              <a:t> Expert </a:t>
            </a:r>
            <a:r>
              <a:rPr lang="fa-IR" sz="3600" dirty="0">
                <a:solidFill>
                  <a:schemeClr val="bg1"/>
                </a:solidFill>
                <a:cs typeface="2  Elm Border" panose="00000400000000000000" pitchFamily="2" charset="-78"/>
              </a:rPr>
              <a:t>را مشترک نگاه می‌دارد</a:t>
            </a:r>
            <a:r>
              <a:rPr lang="en-US" sz="3600" dirty="0">
                <a:solidFill>
                  <a:schemeClr val="bg1"/>
                </a:solidFill>
                <a:cs typeface="2  Elm Border" panose="00000400000000000000" pitchFamily="2" charset="-78"/>
              </a:rPr>
              <a:t>.</a:t>
            </a:r>
            <a:endParaRPr lang="en-US" sz="3600" dirty="0">
              <a:solidFill>
                <a:schemeClr val="bg1"/>
              </a:solidFill>
              <a:latin typeface="Montserrat"/>
              <a:ea typeface="Montserrat"/>
              <a:cs typeface="2  Elm Border" panose="00000400000000000000" pitchFamily="2" charset="-78"/>
              <a:sym typeface="Montserrat"/>
            </a:endParaRPr>
          </a:p>
        </p:txBody>
      </p:sp>
      <p:sp>
        <p:nvSpPr>
          <p:cNvPr id="8" name="Freeform 8">
            <a:extLst>
              <a:ext uri="{FF2B5EF4-FFF2-40B4-BE49-F238E27FC236}">
                <a16:creationId xmlns:a16="http://schemas.microsoft.com/office/drawing/2014/main" id="{25E113E8-4615-C095-4895-00BE8BDFA089}"/>
              </a:ext>
            </a:extLst>
          </p:cNvPr>
          <p:cNvSpPr/>
          <p:nvPr/>
        </p:nvSpPr>
        <p:spPr>
          <a:xfrm rot="1392916">
            <a:off x="4755640" y="8925702"/>
            <a:ext cx="1032424" cy="1155160"/>
          </a:xfrm>
          <a:custGeom>
            <a:avLst/>
            <a:gdLst/>
            <a:ahLst/>
            <a:cxnLst/>
            <a:rect l="l" t="t" r="r" b="b"/>
            <a:pathLst>
              <a:path w="1032424" h="1155160">
                <a:moveTo>
                  <a:pt x="0" y="0"/>
                </a:moveTo>
                <a:lnTo>
                  <a:pt x="1032424" y="0"/>
                </a:lnTo>
                <a:lnTo>
                  <a:pt x="1032424" y="1155159"/>
                </a:lnTo>
                <a:lnTo>
                  <a:pt x="0" y="1155159"/>
                </a:lnTo>
                <a:lnTo>
                  <a:pt x="0" y="0"/>
                </a:lnTo>
                <a:close/>
              </a:path>
            </a:pathLst>
          </a:custGeom>
          <a:blipFill>
            <a:blip r:embed="rId6"/>
            <a:stretch>
              <a:fillRect/>
            </a:stretch>
          </a:blipFill>
        </p:spPr>
        <p:txBody>
          <a:bodyPr/>
          <a:lstStyle/>
          <a:p>
            <a:endParaRPr lang="en-US"/>
          </a:p>
        </p:txBody>
      </p:sp>
      <p:sp>
        <p:nvSpPr>
          <p:cNvPr id="9" name="Freeform 9">
            <a:extLst>
              <a:ext uri="{FF2B5EF4-FFF2-40B4-BE49-F238E27FC236}">
                <a16:creationId xmlns:a16="http://schemas.microsoft.com/office/drawing/2014/main" id="{37981FF4-B597-C5E3-0467-B926060E712B}"/>
              </a:ext>
            </a:extLst>
          </p:cNvPr>
          <p:cNvSpPr/>
          <p:nvPr/>
        </p:nvSpPr>
        <p:spPr>
          <a:xfrm rot="-1600701">
            <a:off x="16471885" y="2037906"/>
            <a:ext cx="1207461" cy="1277736"/>
          </a:xfrm>
          <a:custGeom>
            <a:avLst/>
            <a:gdLst/>
            <a:ahLst/>
            <a:cxnLst/>
            <a:rect l="l" t="t" r="r" b="b"/>
            <a:pathLst>
              <a:path w="1207461" h="1277736">
                <a:moveTo>
                  <a:pt x="0" y="0"/>
                </a:moveTo>
                <a:lnTo>
                  <a:pt x="1207460" y="0"/>
                </a:lnTo>
                <a:lnTo>
                  <a:pt x="1207460" y="1277737"/>
                </a:lnTo>
                <a:lnTo>
                  <a:pt x="0" y="1277737"/>
                </a:lnTo>
                <a:lnTo>
                  <a:pt x="0" y="0"/>
                </a:lnTo>
                <a:close/>
              </a:path>
            </a:pathLst>
          </a:custGeom>
          <a:blipFill>
            <a:blip r:embed="rId7"/>
            <a:stretch>
              <a:fillRect/>
            </a:stretch>
          </a:blipFill>
        </p:spPr>
        <p:txBody>
          <a:bodyPr/>
          <a:lstStyle/>
          <a:p>
            <a:endParaRPr lang="en-US"/>
          </a:p>
        </p:txBody>
      </p:sp>
      <p:sp>
        <p:nvSpPr>
          <p:cNvPr id="10" name="Freeform 10">
            <a:extLst>
              <a:ext uri="{FF2B5EF4-FFF2-40B4-BE49-F238E27FC236}">
                <a16:creationId xmlns:a16="http://schemas.microsoft.com/office/drawing/2014/main" id="{1C1BD123-1420-F527-E3B5-43F85EE16FFC}"/>
              </a:ext>
            </a:extLst>
          </p:cNvPr>
          <p:cNvSpPr/>
          <p:nvPr/>
        </p:nvSpPr>
        <p:spPr>
          <a:xfrm rot="1558470">
            <a:off x="10965693" y="9056376"/>
            <a:ext cx="797660" cy="847448"/>
          </a:xfrm>
          <a:custGeom>
            <a:avLst/>
            <a:gdLst/>
            <a:ahLst/>
            <a:cxnLst/>
            <a:rect l="l" t="t" r="r" b="b"/>
            <a:pathLst>
              <a:path w="797660" h="847448">
                <a:moveTo>
                  <a:pt x="0" y="0"/>
                </a:moveTo>
                <a:lnTo>
                  <a:pt x="797660" y="0"/>
                </a:lnTo>
                <a:lnTo>
                  <a:pt x="797660" y="847448"/>
                </a:lnTo>
                <a:lnTo>
                  <a:pt x="0" y="847448"/>
                </a:lnTo>
                <a:lnTo>
                  <a:pt x="0" y="0"/>
                </a:lnTo>
                <a:close/>
              </a:path>
            </a:pathLst>
          </a:custGeom>
          <a:blipFill>
            <a:blip r:embed="rId8"/>
            <a:stretch>
              <a:fillRect/>
            </a:stretch>
          </a:blipFill>
        </p:spPr>
        <p:txBody>
          <a:bodyPr/>
          <a:lstStyle/>
          <a:p>
            <a:endParaRPr lang="en-US"/>
          </a:p>
        </p:txBody>
      </p:sp>
      <p:sp>
        <p:nvSpPr>
          <p:cNvPr id="11" name="Freeform 11">
            <a:extLst>
              <a:ext uri="{FF2B5EF4-FFF2-40B4-BE49-F238E27FC236}">
                <a16:creationId xmlns:a16="http://schemas.microsoft.com/office/drawing/2014/main" id="{638F7033-4068-0D9A-DB10-D6EB06A6FED8}"/>
              </a:ext>
            </a:extLst>
          </p:cNvPr>
          <p:cNvSpPr/>
          <p:nvPr/>
        </p:nvSpPr>
        <p:spPr>
          <a:xfrm>
            <a:off x="1264586" y="2119992"/>
            <a:ext cx="922118" cy="945762"/>
          </a:xfrm>
          <a:custGeom>
            <a:avLst/>
            <a:gdLst/>
            <a:ahLst/>
            <a:cxnLst/>
            <a:rect l="l" t="t" r="r" b="b"/>
            <a:pathLst>
              <a:path w="922118" h="945762">
                <a:moveTo>
                  <a:pt x="0" y="0"/>
                </a:moveTo>
                <a:lnTo>
                  <a:pt x="922118" y="0"/>
                </a:lnTo>
                <a:lnTo>
                  <a:pt x="922118" y="945762"/>
                </a:lnTo>
                <a:lnTo>
                  <a:pt x="0" y="945762"/>
                </a:lnTo>
                <a:lnTo>
                  <a:pt x="0" y="0"/>
                </a:lnTo>
                <a:close/>
              </a:path>
            </a:pathLst>
          </a:custGeom>
          <a:blipFill>
            <a:blip r:embed="rId9"/>
            <a:stretch>
              <a:fillRect/>
            </a:stretch>
          </a:blipFill>
        </p:spPr>
        <p:txBody>
          <a:bodyPr/>
          <a:lstStyle/>
          <a:p>
            <a:endParaRPr lang="en-US"/>
          </a:p>
        </p:txBody>
      </p:sp>
      <p:sp>
        <p:nvSpPr>
          <p:cNvPr id="12" name="Freeform 12">
            <a:extLst>
              <a:ext uri="{FF2B5EF4-FFF2-40B4-BE49-F238E27FC236}">
                <a16:creationId xmlns:a16="http://schemas.microsoft.com/office/drawing/2014/main" id="{60D39372-3AB0-BB04-F3D2-F6F1C8A701DC}"/>
              </a:ext>
            </a:extLst>
          </p:cNvPr>
          <p:cNvSpPr/>
          <p:nvPr/>
        </p:nvSpPr>
        <p:spPr>
          <a:xfrm rot="-1494861">
            <a:off x="2665644" y="437393"/>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10"/>
            <a:stretch>
              <a:fillRect/>
            </a:stretch>
          </a:blipFill>
        </p:spPr>
        <p:txBody>
          <a:bodyPr/>
          <a:lstStyle/>
          <a:p>
            <a:endParaRPr lang="en-US"/>
          </a:p>
        </p:txBody>
      </p:sp>
      <p:sp>
        <p:nvSpPr>
          <p:cNvPr id="13" name="Freeform 13">
            <a:extLst>
              <a:ext uri="{FF2B5EF4-FFF2-40B4-BE49-F238E27FC236}">
                <a16:creationId xmlns:a16="http://schemas.microsoft.com/office/drawing/2014/main" id="{3E25052D-3C21-2CCE-7669-AFA91DE43C05}"/>
              </a:ext>
            </a:extLst>
          </p:cNvPr>
          <p:cNvSpPr/>
          <p:nvPr/>
        </p:nvSpPr>
        <p:spPr>
          <a:xfrm>
            <a:off x="825154" y="6176370"/>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11"/>
            <a:stretch>
              <a:fillRect/>
            </a:stretch>
          </a:blipFill>
        </p:spPr>
        <p:txBody>
          <a:bodyPr/>
          <a:lstStyle/>
          <a:p>
            <a:endParaRPr lang="en-US"/>
          </a:p>
        </p:txBody>
      </p:sp>
      <p:sp>
        <p:nvSpPr>
          <p:cNvPr id="14" name="Freeform 14">
            <a:extLst>
              <a:ext uri="{FF2B5EF4-FFF2-40B4-BE49-F238E27FC236}">
                <a16:creationId xmlns:a16="http://schemas.microsoft.com/office/drawing/2014/main" id="{10AB111A-D13A-E858-40B7-FBA4FA1F3DD6}"/>
              </a:ext>
            </a:extLst>
          </p:cNvPr>
          <p:cNvSpPr/>
          <p:nvPr/>
        </p:nvSpPr>
        <p:spPr>
          <a:xfrm>
            <a:off x="15478966" y="4675971"/>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12"/>
            <a:stretch>
              <a:fillRect/>
            </a:stretch>
          </a:blipFill>
        </p:spPr>
        <p:txBody>
          <a:bodyPr/>
          <a:lstStyle/>
          <a:p>
            <a:endParaRPr lang="en-US"/>
          </a:p>
        </p:txBody>
      </p:sp>
      <p:sp>
        <p:nvSpPr>
          <p:cNvPr id="15" name="Freeform 15">
            <a:extLst>
              <a:ext uri="{FF2B5EF4-FFF2-40B4-BE49-F238E27FC236}">
                <a16:creationId xmlns:a16="http://schemas.microsoft.com/office/drawing/2014/main" id="{4A52812F-EB50-A4B8-274B-6ED889439461}"/>
              </a:ext>
            </a:extLst>
          </p:cNvPr>
          <p:cNvSpPr/>
          <p:nvPr/>
        </p:nvSpPr>
        <p:spPr>
          <a:xfrm>
            <a:off x="17131781" y="3419012"/>
            <a:ext cx="580378" cy="570272"/>
          </a:xfrm>
          <a:custGeom>
            <a:avLst/>
            <a:gdLst/>
            <a:ahLst/>
            <a:cxnLst/>
            <a:rect l="l" t="t" r="r" b="b"/>
            <a:pathLst>
              <a:path w="580378" h="570272">
                <a:moveTo>
                  <a:pt x="0" y="0"/>
                </a:moveTo>
                <a:lnTo>
                  <a:pt x="580378" y="0"/>
                </a:lnTo>
                <a:lnTo>
                  <a:pt x="580378" y="570272"/>
                </a:lnTo>
                <a:lnTo>
                  <a:pt x="0" y="570272"/>
                </a:lnTo>
                <a:lnTo>
                  <a:pt x="0" y="0"/>
                </a:lnTo>
                <a:close/>
              </a:path>
            </a:pathLst>
          </a:custGeom>
          <a:blipFill>
            <a:blip r:embed="rId13"/>
            <a:stretch>
              <a:fillRect/>
            </a:stretch>
          </a:blipFill>
        </p:spPr>
        <p:txBody>
          <a:bodyPr/>
          <a:lstStyle/>
          <a:p>
            <a:endParaRPr lang="en-US"/>
          </a:p>
        </p:txBody>
      </p:sp>
    </p:spTree>
    <p:extLst>
      <p:ext uri="{BB962C8B-B14F-4D97-AF65-F5344CB8AC3E}">
        <p14:creationId xmlns:p14="http://schemas.microsoft.com/office/powerpoint/2010/main" val="830625241"/>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D87CCAA5-51F6-0532-3C75-5F7C7167C94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5606BFEE-7EFA-963D-D583-40964BAF4835}"/>
              </a:ext>
            </a:extLst>
          </p:cNvPr>
          <p:cNvSpPr/>
          <p:nvPr/>
        </p:nvSpPr>
        <p:spPr>
          <a:xfrm>
            <a:off x="-1056039" y="-1077267"/>
            <a:ext cx="4641250" cy="4211934"/>
          </a:xfrm>
          <a:custGeom>
            <a:avLst/>
            <a:gdLst/>
            <a:ahLst/>
            <a:cxnLst/>
            <a:rect l="l" t="t" r="r" b="b"/>
            <a:pathLst>
              <a:path w="4641250" h="4211934">
                <a:moveTo>
                  <a:pt x="0" y="0"/>
                </a:moveTo>
                <a:lnTo>
                  <a:pt x="4641250" y="0"/>
                </a:lnTo>
                <a:lnTo>
                  <a:pt x="4641250" y="4211934"/>
                </a:lnTo>
                <a:lnTo>
                  <a:pt x="0" y="4211934"/>
                </a:lnTo>
                <a:lnTo>
                  <a:pt x="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03643DEA-DCC1-CB09-AF66-6BC02D49118B}"/>
              </a:ext>
            </a:extLst>
          </p:cNvPr>
          <p:cNvSpPr/>
          <p:nvPr/>
        </p:nvSpPr>
        <p:spPr>
          <a:xfrm>
            <a:off x="13422249" y="4759829"/>
            <a:ext cx="7674102" cy="8229600"/>
          </a:xfrm>
          <a:custGeom>
            <a:avLst/>
            <a:gdLst/>
            <a:ahLst/>
            <a:cxnLst/>
            <a:rect l="l" t="t" r="r" b="b"/>
            <a:pathLst>
              <a:path w="7674102" h="8229600">
                <a:moveTo>
                  <a:pt x="0" y="0"/>
                </a:moveTo>
                <a:lnTo>
                  <a:pt x="7674102" y="0"/>
                </a:lnTo>
                <a:lnTo>
                  <a:pt x="7674102" y="8229600"/>
                </a:lnTo>
                <a:lnTo>
                  <a:pt x="0" y="8229600"/>
                </a:lnTo>
                <a:lnTo>
                  <a:pt x="0" y="0"/>
                </a:lnTo>
                <a:close/>
              </a:path>
            </a:pathLst>
          </a:custGeom>
          <a:blipFill>
            <a:blip r:embed="rId3"/>
            <a:stretch>
              <a:fillRect/>
            </a:stretch>
          </a:blipFill>
        </p:spPr>
        <p:txBody>
          <a:bodyPr/>
          <a:lstStyle/>
          <a:p>
            <a:endParaRPr lang="en-US"/>
          </a:p>
        </p:txBody>
      </p:sp>
      <p:sp>
        <p:nvSpPr>
          <p:cNvPr id="4" name="Freeform 4">
            <a:extLst>
              <a:ext uri="{FF2B5EF4-FFF2-40B4-BE49-F238E27FC236}">
                <a16:creationId xmlns:a16="http://schemas.microsoft.com/office/drawing/2014/main" id="{A870279F-262A-F674-C0E9-3590316D1D75}"/>
              </a:ext>
            </a:extLst>
          </p:cNvPr>
          <p:cNvSpPr/>
          <p:nvPr/>
        </p:nvSpPr>
        <p:spPr>
          <a:xfrm rot="-5314299">
            <a:off x="-2062633" y="6359657"/>
            <a:ext cx="6654437" cy="6446486"/>
          </a:xfrm>
          <a:custGeom>
            <a:avLst/>
            <a:gdLst/>
            <a:ahLst/>
            <a:cxnLst/>
            <a:rect l="l" t="t" r="r" b="b"/>
            <a:pathLst>
              <a:path w="6654437" h="6446486">
                <a:moveTo>
                  <a:pt x="0" y="0"/>
                </a:moveTo>
                <a:lnTo>
                  <a:pt x="6654437" y="0"/>
                </a:lnTo>
                <a:lnTo>
                  <a:pt x="6654437" y="6446485"/>
                </a:lnTo>
                <a:lnTo>
                  <a:pt x="0" y="6446485"/>
                </a:lnTo>
                <a:lnTo>
                  <a:pt x="0" y="0"/>
                </a:lnTo>
                <a:close/>
              </a:path>
            </a:pathLst>
          </a:custGeom>
          <a:blipFill>
            <a:blip r:embed="rId4"/>
            <a:stretch>
              <a:fillRect/>
            </a:stretch>
          </a:blipFill>
        </p:spPr>
        <p:txBody>
          <a:bodyPr/>
          <a:lstStyle/>
          <a:p>
            <a:endParaRPr lang="en-US"/>
          </a:p>
        </p:txBody>
      </p:sp>
      <p:sp>
        <p:nvSpPr>
          <p:cNvPr id="5" name="Freeform 5">
            <a:extLst>
              <a:ext uri="{FF2B5EF4-FFF2-40B4-BE49-F238E27FC236}">
                <a16:creationId xmlns:a16="http://schemas.microsoft.com/office/drawing/2014/main" id="{1F2B05DE-387B-860A-60B7-1E30F1572E02}"/>
              </a:ext>
            </a:extLst>
          </p:cNvPr>
          <p:cNvSpPr/>
          <p:nvPr/>
        </p:nvSpPr>
        <p:spPr>
          <a:xfrm rot="122150">
            <a:off x="11134991" y="-4166473"/>
            <a:ext cx="7153009" cy="6178411"/>
          </a:xfrm>
          <a:custGeom>
            <a:avLst/>
            <a:gdLst/>
            <a:ahLst/>
            <a:cxnLst/>
            <a:rect l="l" t="t" r="r" b="b"/>
            <a:pathLst>
              <a:path w="7153009" h="6178411">
                <a:moveTo>
                  <a:pt x="0" y="0"/>
                </a:moveTo>
                <a:lnTo>
                  <a:pt x="7153009" y="0"/>
                </a:lnTo>
                <a:lnTo>
                  <a:pt x="7153009" y="6178411"/>
                </a:lnTo>
                <a:lnTo>
                  <a:pt x="0" y="6178411"/>
                </a:lnTo>
                <a:lnTo>
                  <a:pt x="0" y="0"/>
                </a:lnTo>
                <a:close/>
              </a:path>
            </a:pathLst>
          </a:custGeom>
          <a:blipFill>
            <a:blip r:embed="rId5"/>
            <a:stretch>
              <a:fillRect/>
            </a:stretch>
          </a:blipFill>
        </p:spPr>
        <p:txBody>
          <a:bodyPr/>
          <a:lstStyle/>
          <a:p>
            <a:endParaRPr lang="en-US"/>
          </a:p>
        </p:txBody>
      </p:sp>
      <p:sp>
        <p:nvSpPr>
          <p:cNvPr id="6" name="TextBox 6">
            <a:extLst>
              <a:ext uri="{FF2B5EF4-FFF2-40B4-BE49-F238E27FC236}">
                <a16:creationId xmlns:a16="http://schemas.microsoft.com/office/drawing/2014/main" id="{D1CEA9B4-9AAA-FDC0-85DD-7AE64BB3787B}"/>
              </a:ext>
            </a:extLst>
          </p:cNvPr>
          <p:cNvSpPr txBox="1"/>
          <p:nvPr/>
        </p:nvSpPr>
        <p:spPr>
          <a:xfrm>
            <a:off x="2063720" y="1618688"/>
            <a:ext cx="12512487" cy="1333698"/>
          </a:xfrm>
          <a:prstGeom prst="rect">
            <a:avLst/>
          </a:prstGeom>
        </p:spPr>
        <p:txBody>
          <a:bodyPr lIns="0" tIns="0" rIns="0" bIns="0" rtlCol="0" anchor="t">
            <a:spAutoFit/>
          </a:bodyPr>
          <a:lstStyle/>
          <a:p>
            <a:pPr algn="ctr">
              <a:lnSpc>
                <a:spcPts val="5241"/>
              </a:lnSpc>
            </a:pPr>
            <a:r>
              <a:rPr lang="en-US" sz="4400" dirty="0">
                <a:solidFill>
                  <a:schemeClr val="bg1"/>
                </a:solidFill>
                <a:latin typeface="Mokoto" panose="020B0604020202020204" charset="0"/>
              </a:rPr>
              <a:t>Comparison of </a:t>
            </a:r>
            <a:r>
              <a:rPr lang="en-US" sz="4400" dirty="0">
                <a:solidFill>
                  <a:schemeClr val="accent1"/>
                </a:solidFill>
                <a:latin typeface="Mokoto" panose="020B0604020202020204" charset="0"/>
              </a:rPr>
              <a:t>DeepSeek-V3</a:t>
            </a:r>
            <a:r>
              <a:rPr lang="en-US" sz="4400" dirty="0">
                <a:solidFill>
                  <a:schemeClr val="bg1"/>
                </a:solidFill>
                <a:latin typeface="Mokoto" panose="020B0604020202020204" charset="0"/>
              </a:rPr>
              <a:t> with </a:t>
            </a:r>
            <a:r>
              <a:rPr lang="en-US" sz="4400" dirty="0">
                <a:solidFill>
                  <a:schemeClr val="accent1"/>
                </a:solidFill>
                <a:latin typeface="Mokoto" panose="020B0604020202020204" charset="0"/>
              </a:rPr>
              <a:t>GPT</a:t>
            </a:r>
            <a:r>
              <a:rPr lang="en-US" sz="4400" dirty="0">
                <a:solidFill>
                  <a:schemeClr val="bg1"/>
                </a:solidFill>
                <a:latin typeface="Mokoto" panose="020B0604020202020204" charset="0"/>
              </a:rPr>
              <a:t> and </a:t>
            </a:r>
            <a:r>
              <a:rPr lang="en-US" sz="4400" dirty="0">
                <a:solidFill>
                  <a:schemeClr val="accent1"/>
                </a:solidFill>
                <a:latin typeface="Mokoto" panose="020B0604020202020204" charset="0"/>
              </a:rPr>
              <a:t>Gemini</a:t>
            </a:r>
            <a:endParaRPr lang="en-US" sz="4200" dirty="0">
              <a:solidFill>
                <a:schemeClr val="accent1"/>
              </a:solidFill>
              <a:latin typeface="Mokoto" panose="020B0604020202020204" charset="0"/>
              <a:ea typeface="Mokoto"/>
              <a:cs typeface="Mokoto"/>
              <a:sym typeface="Mokoto"/>
            </a:endParaRPr>
          </a:p>
        </p:txBody>
      </p:sp>
      <p:sp>
        <p:nvSpPr>
          <p:cNvPr id="7" name="TextBox 7">
            <a:extLst>
              <a:ext uri="{FF2B5EF4-FFF2-40B4-BE49-F238E27FC236}">
                <a16:creationId xmlns:a16="http://schemas.microsoft.com/office/drawing/2014/main" id="{605BBFDD-B0D5-CE14-15FD-8001E3FD1ECF}"/>
              </a:ext>
            </a:extLst>
          </p:cNvPr>
          <p:cNvSpPr txBox="1"/>
          <p:nvPr/>
        </p:nvSpPr>
        <p:spPr>
          <a:xfrm>
            <a:off x="2348786" y="3308466"/>
            <a:ext cx="12893487" cy="4985980"/>
          </a:xfrm>
          <a:prstGeom prst="rect">
            <a:avLst/>
          </a:prstGeom>
        </p:spPr>
        <p:txBody>
          <a:bodyPr wrap="square" lIns="0" tIns="0" rIns="0" bIns="0" rtlCol="0" anchor="t">
            <a:spAutoFit/>
          </a:bodyPr>
          <a:lstStyle/>
          <a:p>
            <a:pPr algn="just" rtl="1"/>
            <a:r>
              <a:rPr lang="en-US" sz="3600" dirty="0">
                <a:solidFill>
                  <a:schemeClr val="bg1"/>
                </a:solidFill>
                <a:cs typeface="2  Elm Border" panose="00000400000000000000" pitchFamily="2" charset="-78"/>
              </a:rPr>
              <a:t>GPT </a:t>
            </a:r>
            <a:r>
              <a:rPr lang="fa-IR" sz="3600" dirty="0">
                <a:solidFill>
                  <a:schemeClr val="bg1"/>
                </a:solidFill>
                <a:cs typeface="2  Elm Border" panose="00000400000000000000" pitchFamily="2" charset="-78"/>
              </a:rPr>
              <a:t>(نسل‌سوم) یک مدل ترنسفورمر متراکم است که تمام لایه‌های</a:t>
            </a:r>
            <a:r>
              <a:rPr lang="en-US" sz="3600" dirty="0">
                <a:solidFill>
                  <a:schemeClr val="bg1"/>
                </a:solidFill>
                <a:cs typeface="2  Elm Border" panose="00000400000000000000" pitchFamily="2" charset="-78"/>
              </a:rPr>
              <a:t> FFN </a:t>
            </a:r>
            <a:r>
              <a:rPr lang="fa-IR" sz="3600" dirty="0">
                <a:solidFill>
                  <a:schemeClr val="bg1"/>
                </a:solidFill>
                <a:cs typeface="2  Elm Border" panose="00000400000000000000" pitchFamily="2" charset="-78"/>
              </a:rPr>
              <a:t>برای هر توکن فعال می‌شوند. برای مثال </a:t>
            </a:r>
            <a:r>
              <a:rPr lang="en-US" sz="3600" dirty="0">
                <a:solidFill>
                  <a:schemeClr val="bg1"/>
                </a:solidFill>
                <a:cs typeface="2  Elm Border" panose="00000400000000000000" pitchFamily="2" charset="-78"/>
              </a:rPr>
              <a:t> GPT-3</a:t>
            </a:r>
            <a:r>
              <a:rPr lang="fa-IR" sz="3600" dirty="0">
                <a:solidFill>
                  <a:schemeClr val="bg1"/>
                </a:solidFill>
                <a:cs typeface="2  Elm Border" panose="00000400000000000000" pitchFamily="2" charset="-78"/>
              </a:rPr>
              <a:t>دارای ۱۷۵ میلیارد پارامتر بود</a:t>
            </a:r>
            <a:r>
              <a:rPr lang="en-US" sz="3600" dirty="0">
                <a:solidFill>
                  <a:schemeClr val="bg1"/>
                </a:solidFill>
                <a:cs typeface="2  Elm Border" panose="00000400000000000000" pitchFamily="2" charset="-78"/>
              </a:rPr>
              <a:t> </a:t>
            </a:r>
            <a:r>
              <a:rPr lang="fa-IR" sz="3600" dirty="0">
                <a:solidFill>
                  <a:schemeClr val="bg1"/>
                </a:solidFill>
                <a:cs typeface="2  Elm Border" panose="00000400000000000000" pitchFamily="2" charset="-78"/>
              </a:rPr>
              <a:t>در مقابل، </a:t>
            </a:r>
            <a:r>
              <a:rPr lang="en-US" sz="3600" dirty="0">
                <a:solidFill>
                  <a:schemeClr val="bg1"/>
                </a:solidFill>
                <a:cs typeface="2  Elm Border" panose="00000400000000000000" pitchFamily="2" charset="-78"/>
              </a:rPr>
              <a:t> DeepSeek-V3 </a:t>
            </a:r>
            <a:r>
              <a:rPr lang="fa-IR" sz="3600" dirty="0">
                <a:solidFill>
                  <a:schemeClr val="bg1"/>
                </a:solidFill>
                <a:cs typeface="2  Elm Border" panose="00000400000000000000" pitchFamily="2" charset="-78"/>
              </a:rPr>
              <a:t>یک مدل </a:t>
            </a:r>
            <a:r>
              <a:rPr lang="en-US" sz="3600" dirty="0">
                <a:solidFill>
                  <a:schemeClr val="bg1"/>
                </a:solidFill>
                <a:cs typeface="2  Elm Border" panose="00000400000000000000" pitchFamily="2" charset="-78"/>
              </a:rPr>
              <a:t> Transformer</a:t>
            </a:r>
            <a:r>
              <a:rPr lang="fa-IR" sz="3600" dirty="0">
                <a:solidFill>
                  <a:schemeClr val="bg1"/>
                </a:solidFill>
                <a:cs typeface="2  Elm Border" panose="00000400000000000000" pitchFamily="2" charset="-78"/>
              </a:rPr>
              <a:t>با لایه‌های </a:t>
            </a:r>
            <a:r>
              <a:rPr lang="en-US" sz="3600" dirty="0">
                <a:solidFill>
                  <a:schemeClr val="bg1"/>
                </a:solidFill>
                <a:cs typeface="2  Elm Border" panose="00000400000000000000" pitchFamily="2" charset="-78"/>
              </a:rPr>
              <a:t> MoE</a:t>
            </a:r>
            <a:r>
              <a:rPr lang="fa-IR" sz="3600" dirty="0">
                <a:solidFill>
                  <a:schemeClr val="bg1"/>
                </a:solidFill>
                <a:cs typeface="2  Elm Border" panose="00000400000000000000" pitchFamily="2" charset="-78"/>
              </a:rPr>
              <a:t>است که هر بار فقط ۳۷ میلیارد پارامتر فعال می‌کند</a:t>
            </a:r>
            <a:r>
              <a:rPr lang="en-US" sz="3600" dirty="0">
                <a:solidFill>
                  <a:schemeClr val="bg1"/>
                </a:solidFill>
                <a:cs typeface="2  Elm Border" panose="00000400000000000000" pitchFamily="2" charset="-78"/>
              </a:rPr>
              <a:t>.</a:t>
            </a:r>
          </a:p>
          <a:p>
            <a:pPr algn="just" rtl="1"/>
            <a:r>
              <a:rPr lang="fa-IR" sz="3600" dirty="0">
                <a:solidFill>
                  <a:schemeClr val="bg1"/>
                </a:solidFill>
                <a:cs typeface="2  Elm Border" panose="00000400000000000000" pitchFamily="2" charset="-78"/>
              </a:rPr>
              <a:t>گوگل در مدل‌های جدید </a:t>
            </a:r>
            <a:r>
              <a:rPr lang="en-US" sz="3600" dirty="0">
                <a:solidFill>
                  <a:schemeClr val="bg1"/>
                </a:solidFill>
                <a:cs typeface="2  Elm Border" panose="00000400000000000000" pitchFamily="2" charset="-78"/>
              </a:rPr>
              <a:t> Gemini 1.5</a:t>
            </a:r>
            <a:r>
              <a:rPr lang="fa-IR" sz="3600" dirty="0">
                <a:solidFill>
                  <a:schemeClr val="bg1"/>
                </a:solidFill>
                <a:cs typeface="2  Elm Border" panose="00000400000000000000" pitchFamily="2" charset="-78"/>
              </a:rPr>
              <a:t>نیز از معماری </a:t>
            </a:r>
            <a:r>
              <a:rPr lang="en-US" sz="3600" dirty="0">
                <a:solidFill>
                  <a:schemeClr val="bg1"/>
                </a:solidFill>
                <a:cs typeface="2  Elm Border" panose="00000400000000000000" pitchFamily="2" charset="-78"/>
              </a:rPr>
              <a:t> MoE </a:t>
            </a:r>
            <a:r>
              <a:rPr lang="fa-IR" sz="3600" dirty="0">
                <a:solidFill>
                  <a:schemeClr val="bg1"/>
                </a:solidFill>
                <a:cs typeface="2  Elm Border" panose="00000400000000000000" pitchFamily="2" charset="-78"/>
              </a:rPr>
              <a:t>استفاده کرده است</a:t>
            </a:r>
            <a:r>
              <a:rPr lang="en-US" sz="3600" dirty="0">
                <a:solidFill>
                  <a:schemeClr val="bg1"/>
                </a:solidFill>
                <a:cs typeface="2  Elm Border" panose="00000400000000000000" pitchFamily="2" charset="-78"/>
              </a:rPr>
              <a:t> </a:t>
            </a:r>
            <a:r>
              <a:rPr lang="fa-IR" sz="3600" dirty="0">
                <a:solidFill>
                  <a:schemeClr val="bg1"/>
                </a:solidFill>
                <a:cs typeface="2  Elm Border" panose="00000400000000000000" pitchFamily="2" charset="-78"/>
              </a:rPr>
              <a:t>به این معنا که آن مدل‌ها نیز </a:t>
            </a:r>
            <a:r>
              <a:rPr lang="en-US" sz="3600" dirty="0">
                <a:solidFill>
                  <a:schemeClr val="bg1"/>
                </a:solidFill>
                <a:cs typeface="2  Elm Border" panose="00000400000000000000" pitchFamily="2" charset="-78"/>
              </a:rPr>
              <a:t> Expert</a:t>
            </a:r>
            <a:r>
              <a:rPr lang="fa-IR" sz="3600" dirty="0">
                <a:solidFill>
                  <a:schemeClr val="bg1"/>
                </a:solidFill>
                <a:cs typeface="2  Elm Border" panose="00000400000000000000" pitchFamily="2" charset="-78"/>
              </a:rPr>
              <a:t>های تخصصی دارند.</a:t>
            </a:r>
          </a:p>
          <a:p>
            <a:pPr algn="just" rtl="1"/>
            <a:r>
              <a:rPr lang="fa-IR" sz="3600" dirty="0">
                <a:solidFill>
                  <a:schemeClr val="bg1"/>
                </a:solidFill>
                <a:cs typeface="2  Elm Border" panose="00000400000000000000" pitchFamily="2" charset="-78"/>
              </a:rPr>
              <a:t> معماری </a:t>
            </a:r>
            <a:r>
              <a:rPr lang="en-US" sz="3600" dirty="0">
                <a:solidFill>
                  <a:schemeClr val="bg1"/>
                </a:solidFill>
                <a:cs typeface="2  Elm Border" panose="00000400000000000000" pitchFamily="2" charset="-78"/>
              </a:rPr>
              <a:t>Transformers</a:t>
            </a:r>
            <a:r>
              <a:rPr lang="fa-IR" sz="3600" dirty="0">
                <a:solidFill>
                  <a:schemeClr val="bg1"/>
                </a:solidFill>
                <a:cs typeface="2  Elm Border" panose="00000400000000000000" pitchFamily="2" charset="-78"/>
              </a:rPr>
              <a:t> در همه این مدل‌ها مشترک است، ولی </a:t>
            </a:r>
            <a:r>
              <a:rPr lang="en-US" sz="3600" dirty="0">
                <a:solidFill>
                  <a:schemeClr val="bg1"/>
                </a:solidFill>
                <a:cs typeface="2  Elm Border" panose="00000400000000000000" pitchFamily="2" charset="-78"/>
              </a:rPr>
              <a:t> GPT </a:t>
            </a:r>
            <a:r>
              <a:rPr lang="fa-IR" sz="3600" dirty="0">
                <a:solidFill>
                  <a:schemeClr val="bg1"/>
                </a:solidFill>
                <a:cs typeface="2  Elm Border" panose="00000400000000000000" pitchFamily="2" charset="-78"/>
              </a:rPr>
              <a:t>همه‌ی پارامترها را برای هر پیش‌گویی به کار می‌برد، در حالی که </a:t>
            </a:r>
            <a:r>
              <a:rPr lang="en-US" sz="3600" dirty="0">
                <a:solidFill>
                  <a:schemeClr val="bg1"/>
                </a:solidFill>
                <a:cs typeface="2  Elm Border" panose="00000400000000000000" pitchFamily="2" charset="-78"/>
              </a:rPr>
              <a:t> DeepSeek </a:t>
            </a:r>
            <a:r>
              <a:rPr lang="fa-IR" sz="3600" dirty="0">
                <a:solidFill>
                  <a:schemeClr val="bg1"/>
                </a:solidFill>
                <a:cs typeface="2  Elm Border" panose="00000400000000000000" pitchFamily="2" charset="-78"/>
              </a:rPr>
              <a:t>و </a:t>
            </a:r>
            <a:r>
              <a:rPr lang="en-US" sz="3600" dirty="0">
                <a:solidFill>
                  <a:schemeClr val="bg1"/>
                </a:solidFill>
                <a:cs typeface="2  Elm Border" panose="00000400000000000000" pitchFamily="2" charset="-78"/>
              </a:rPr>
              <a:t> Gemini</a:t>
            </a:r>
            <a:r>
              <a:rPr lang="fa-IR" sz="3600" dirty="0">
                <a:solidFill>
                  <a:schemeClr val="bg1"/>
                </a:solidFill>
                <a:cs typeface="2  Elm Border" panose="00000400000000000000" pitchFamily="2" charset="-78"/>
              </a:rPr>
              <a:t>طبق روش </a:t>
            </a:r>
            <a:r>
              <a:rPr lang="en-US" sz="3600" dirty="0">
                <a:solidFill>
                  <a:schemeClr val="bg1"/>
                </a:solidFill>
                <a:cs typeface="2  Elm Border" panose="00000400000000000000" pitchFamily="2" charset="-78"/>
              </a:rPr>
              <a:t> MoE </a:t>
            </a:r>
            <a:r>
              <a:rPr lang="fa-IR" sz="3600" dirty="0">
                <a:solidFill>
                  <a:schemeClr val="bg1"/>
                </a:solidFill>
                <a:cs typeface="2  Elm Border" panose="00000400000000000000" pitchFamily="2" charset="-78"/>
              </a:rPr>
              <a:t>فقط زیرمجموعه‌ای از پارامترها را فعال می‌کنند</a:t>
            </a:r>
            <a:r>
              <a:rPr lang="en-US" sz="3600" dirty="0">
                <a:solidFill>
                  <a:schemeClr val="bg1"/>
                </a:solidFill>
                <a:cs typeface="2  Elm Border" panose="00000400000000000000" pitchFamily="2" charset="-78"/>
              </a:rPr>
              <a:t>.</a:t>
            </a:r>
            <a:endParaRPr lang="en-US" sz="3600" dirty="0">
              <a:solidFill>
                <a:schemeClr val="bg1"/>
              </a:solidFill>
              <a:latin typeface="Montserrat"/>
              <a:ea typeface="Montserrat"/>
              <a:cs typeface="2  Elm Border" panose="00000400000000000000" pitchFamily="2" charset="-78"/>
              <a:sym typeface="Montserrat"/>
            </a:endParaRPr>
          </a:p>
        </p:txBody>
      </p:sp>
      <p:sp>
        <p:nvSpPr>
          <p:cNvPr id="8" name="Freeform 8">
            <a:extLst>
              <a:ext uri="{FF2B5EF4-FFF2-40B4-BE49-F238E27FC236}">
                <a16:creationId xmlns:a16="http://schemas.microsoft.com/office/drawing/2014/main" id="{7FE46279-DDED-2D56-1BE5-B821B21FFB2D}"/>
              </a:ext>
            </a:extLst>
          </p:cNvPr>
          <p:cNvSpPr/>
          <p:nvPr/>
        </p:nvSpPr>
        <p:spPr>
          <a:xfrm rot="1392916">
            <a:off x="3771088" y="8221451"/>
            <a:ext cx="1032424" cy="1155160"/>
          </a:xfrm>
          <a:custGeom>
            <a:avLst/>
            <a:gdLst/>
            <a:ahLst/>
            <a:cxnLst/>
            <a:rect l="l" t="t" r="r" b="b"/>
            <a:pathLst>
              <a:path w="1032424" h="1155160">
                <a:moveTo>
                  <a:pt x="0" y="0"/>
                </a:moveTo>
                <a:lnTo>
                  <a:pt x="1032424" y="0"/>
                </a:lnTo>
                <a:lnTo>
                  <a:pt x="1032424" y="1155159"/>
                </a:lnTo>
                <a:lnTo>
                  <a:pt x="0" y="1155159"/>
                </a:lnTo>
                <a:lnTo>
                  <a:pt x="0" y="0"/>
                </a:lnTo>
                <a:close/>
              </a:path>
            </a:pathLst>
          </a:custGeom>
          <a:blipFill>
            <a:blip r:embed="rId6"/>
            <a:stretch>
              <a:fillRect/>
            </a:stretch>
          </a:blipFill>
        </p:spPr>
        <p:txBody>
          <a:bodyPr/>
          <a:lstStyle/>
          <a:p>
            <a:endParaRPr lang="en-US"/>
          </a:p>
        </p:txBody>
      </p:sp>
      <p:sp>
        <p:nvSpPr>
          <p:cNvPr id="9" name="Freeform 9">
            <a:extLst>
              <a:ext uri="{FF2B5EF4-FFF2-40B4-BE49-F238E27FC236}">
                <a16:creationId xmlns:a16="http://schemas.microsoft.com/office/drawing/2014/main" id="{FB045614-E9D1-8466-823D-B03E12A11BB3}"/>
              </a:ext>
            </a:extLst>
          </p:cNvPr>
          <p:cNvSpPr/>
          <p:nvPr/>
        </p:nvSpPr>
        <p:spPr>
          <a:xfrm rot="-1600701">
            <a:off x="16471885" y="2037906"/>
            <a:ext cx="1207461" cy="1277736"/>
          </a:xfrm>
          <a:custGeom>
            <a:avLst/>
            <a:gdLst/>
            <a:ahLst/>
            <a:cxnLst/>
            <a:rect l="l" t="t" r="r" b="b"/>
            <a:pathLst>
              <a:path w="1207461" h="1277736">
                <a:moveTo>
                  <a:pt x="0" y="0"/>
                </a:moveTo>
                <a:lnTo>
                  <a:pt x="1207460" y="0"/>
                </a:lnTo>
                <a:lnTo>
                  <a:pt x="1207460" y="1277737"/>
                </a:lnTo>
                <a:lnTo>
                  <a:pt x="0" y="1277737"/>
                </a:lnTo>
                <a:lnTo>
                  <a:pt x="0" y="0"/>
                </a:lnTo>
                <a:close/>
              </a:path>
            </a:pathLst>
          </a:custGeom>
          <a:blipFill>
            <a:blip r:embed="rId7"/>
            <a:stretch>
              <a:fillRect/>
            </a:stretch>
          </a:blipFill>
        </p:spPr>
        <p:txBody>
          <a:bodyPr/>
          <a:lstStyle/>
          <a:p>
            <a:endParaRPr lang="en-US"/>
          </a:p>
        </p:txBody>
      </p:sp>
      <p:sp>
        <p:nvSpPr>
          <p:cNvPr id="10" name="Freeform 10">
            <a:extLst>
              <a:ext uri="{FF2B5EF4-FFF2-40B4-BE49-F238E27FC236}">
                <a16:creationId xmlns:a16="http://schemas.microsoft.com/office/drawing/2014/main" id="{1F8AD8C4-CC5C-32EE-6CBE-3FE452E81110}"/>
              </a:ext>
            </a:extLst>
          </p:cNvPr>
          <p:cNvSpPr/>
          <p:nvPr/>
        </p:nvSpPr>
        <p:spPr>
          <a:xfrm rot="1558470">
            <a:off x="12277033" y="8603576"/>
            <a:ext cx="797660" cy="847448"/>
          </a:xfrm>
          <a:custGeom>
            <a:avLst/>
            <a:gdLst/>
            <a:ahLst/>
            <a:cxnLst/>
            <a:rect l="l" t="t" r="r" b="b"/>
            <a:pathLst>
              <a:path w="797660" h="847448">
                <a:moveTo>
                  <a:pt x="0" y="0"/>
                </a:moveTo>
                <a:lnTo>
                  <a:pt x="797660" y="0"/>
                </a:lnTo>
                <a:lnTo>
                  <a:pt x="797660" y="847448"/>
                </a:lnTo>
                <a:lnTo>
                  <a:pt x="0" y="847448"/>
                </a:lnTo>
                <a:lnTo>
                  <a:pt x="0" y="0"/>
                </a:lnTo>
                <a:close/>
              </a:path>
            </a:pathLst>
          </a:custGeom>
          <a:blipFill>
            <a:blip r:embed="rId8"/>
            <a:stretch>
              <a:fillRect/>
            </a:stretch>
          </a:blipFill>
        </p:spPr>
        <p:txBody>
          <a:bodyPr/>
          <a:lstStyle/>
          <a:p>
            <a:endParaRPr lang="en-US"/>
          </a:p>
        </p:txBody>
      </p:sp>
      <p:sp>
        <p:nvSpPr>
          <p:cNvPr id="11" name="Freeform 11">
            <a:extLst>
              <a:ext uri="{FF2B5EF4-FFF2-40B4-BE49-F238E27FC236}">
                <a16:creationId xmlns:a16="http://schemas.microsoft.com/office/drawing/2014/main" id="{AA6C2B24-ED70-AAEA-1E51-3D3E2327F0F7}"/>
              </a:ext>
            </a:extLst>
          </p:cNvPr>
          <p:cNvSpPr/>
          <p:nvPr/>
        </p:nvSpPr>
        <p:spPr>
          <a:xfrm>
            <a:off x="1264586" y="2119992"/>
            <a:ext cx="922118" cy="945762"/>
          </a:xfrm>
          <a:custGeom>
            <a:avLst/>
            <a:gdLst/>
            <a:ahLst/>
            <a:cxnLst/>
            <a:rect l="l" t="t" r="r" b="b"/>
            <a:pathLst>
              <a:path w="922118" h="945762">
                <a:moveTo>
                  <a:pt x="0" y="0"/>
                </a:moveTo>
                <a:lnTo>
                  <a:pt x="922118" y="0"/>
                </a:lnTo>
                <a:lnTo>
                  <a:pt x="922118" y="945762"/>
                </a:lnTo>
                <a:lnTo>
                  <a:pt x="0" y="945762"/>
                </a:lnTo>
                <a:lnTo>
                  <a:pt x="0" y="0"/>
                </a:lnTo>
                <a:close/>
              </a:path>
            </a:pathLst>
          </a:custGeom>
          <a:blipFill>
            <a:blip r:embed="rId9"/>
            <a:stretch>
              <a:fillRect/>
            </a:stretch>
          </a:blipFill>
        </p:spPr>
        <p:txBody>
          <a:bodyPr/>
          <a:lstStyle/>
          <a:p>
            <a:endParaRPr lang="en-US"/>
          </a:p>
        </p:txBody>
      </p:sp>
      <p:sp>
        <p:nvSpPr>
          <p:cNvPr id="12" name="Freeform 12">
            <a:extLst>
              <a:ext uri="{FF2B5EF4-FFF2-40B4-BE49-F238E27FC236}">
                <a16:creationId xmlns:a16="http://schemas.microsoft.com/office/drawing/2014/main" id="{1C623A62-6DF9-130E-4DF8-BE81A86FF110}"/>
              </a:ext>
            </a:extLst>
          </p:cNvPr>
          <p:cNvSpPr/>
          <p:nvPr/>
        </p:nvSpPr>
        <p:spPr>
          <a:xfrm rot="-1494861">
            <a:off x="636217" y="2676909"/>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10"/>
            <a:stretch>
              <a:fillRect/>
            </a:stretch>
          </a:blipFill>
        </p:spPr>
        <p:txBody>
          <a:bodyPr/>
          <a:lstStyle/>
          <a:p>
            <a:endParaRPr lang="en-US"/>
          </a:p>
        </p:txBody>
      </p:sp>
      <p:sp>
        <p:nvSpPr>
          <p:cNvPr id="13" name="Freeform 13">
            <a:extLst>
              <a:ext uri="{FF2B5EF4-FFF2-40B4-BE49-F238E27FC236}">
                <a16:creationId xmlns:a16="http://schemas.microsoft.com/office/drawing/2014/main" id="{2A484ADA-C94D-D20C-A2F0-9733E5082F58}"/>
              </a:ext>
            </a:extLst>
          </p:cNvPr>
          <p:cNvSpPr/>
          <p:nvPr/>
        </p:nvSpPr>
        <p:spPr>
          <a:xfrm>
            <a:off x="825154" y="6176370"/>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11"/>
            <a:stretch>
              <a:fillRect/>
            </a:stretch>
          </a:blipFill>
        </p:spPr>
        <p:txBody>
          <a:bodyPr/>
          <a:lstStyle/>
          <a:p>
            <a:endParaRPr lang="en-US"/>
          </a:p>
        </p:txBody>
      </p:sp>
      <p:sp>
        <p:nvSpPr>
          <p:cNvPr id="14" name="Freeform 14">
            <a:extLst>
              <a:ext uri="{FF2B5EF4-FFF2-40B4-BE49-F238E27FC236}">
                <a16:creationId xmlns:a16="http://schemas.microsoft.com/office/drawing/2014/main" id="{F39D1D70-FE35-BC23-8849-940F411F43AC}"/>
              </a:ext>
            </a:extLst>
          </p:cNvPr>
          <p:cNvSpPr/>
          <p:nvPr/>
        </p:nvSpPr>
        <p:spPr>
          <a:xfrm>
            <a:off x="15478966" y="4675971"/>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12"/>
            <a:stretch>
              <a:fillRect/>
            </a:stretch>
          </a:blipFill>
        </p:spPr>
        <p:txBody>
          <a:bodyPr/>
          <a:lstStyle/>
          <a:p>
            <a:endParaRPr lang="en-US"/>
          </a:p>
        </p:txBody>
      </p:sp>
      <p:sp>
        <p:nvSpPr>
          <p:cNvPr id="15" name="Freeform 15">
            <a:extLst>
              <a:ext uri="{FF2B5EF4-FFF2-40B4-BE49-F238E27FC236}">
                <a16:creationId xmlns:a16="http://schemas.microsoft.com/office/drawing/2014/main" id="{87BFB465-0716-ED0A-4054-1B47948D1D40}"/>
              </a:ext>
            </a:extLst>
          </p:cNvPr>
          <p:cNvSpPr/>
          <p:nvPr/>
        </p:nvSpPr>
        <p:spPr>
          <a:xfrm>
            <a:off x="14286018" y="1834856"/>
            <a:ext cx="580378" cy="570272"/>
          </a:xfrm>
          <a:custGeom>
            <a:avLst/>
            <a:gdLst/>
            <a:ahLst/>
            <a:cxnLst/>
            <a:rect l="l" t="t" r="r" b="b"/>
            <a:pathLst>
              <a:path w="580378" h="570272">
                <a:moveTo>
                  <a:pt x="0" y="0"/>
                </a:moveTo>
                <a:lnTo>
                  <a:pt x="580378" y="0"/>
                </a:lnTo>
                <a:lnTo>
                  <a:pt x="580378" y="570272"/>
                </a:lnTo>
                <a:lnTo>
                  <a:pt x="0" y="570272"/>
                </a:lnTo>
                <a:lnTo>
                  <a:pt x="0" y="0"/>
                </a:lnTo>
                <a:close/>
              </a:path>
            </a:pathLst>
          </a:custGeom>
          <a:blipFill>
            <a:blip r:embed="rId13"/>
            <a:stretch>
              <a:fillRect/>
            </a:stretch>
          </a:blipFill>
        </p:spPr>
        <p:txBody>
          <a:bodyPr/>
          <a:lstStyle/>
          <a:p>
            <a:endParaRPr lang="en-US"/>
          </a:p>
        </p:txBody>
      </p:sp>
    </p:spTree>
    <p:extLst>
      <p:ext uri="{BB962C8B-B14F-4D97-AF65-F5344CB8AC3E}">
        <p14:creationId xmlns:p14="http://schemas.microsoft.com/office/powerpoint/2010/main" val="115083316"/>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5569AE3B-612A-3373-483C-71D58BF3EDD3}"/>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DCDF277C-254F-2C0E-77FE-C699C0941E58}"/>
              </a:ext>
            </a:extLst>
          </p:cNvPr>
          <p:cNvSpPr txBox="1"/>
          <p:nvPr/>
        </p:nvSpPr>
        <p:spPr>
          <a:xfrm>
            <a:off x="2414239" y="3700777"/>
            <a:ext cx="3216353"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Increased Scalability</a:t>
            </a:r>
            <a:endParaRPr lang="en-US" sz="2000" dirty="0">
              <a:solidFill>
                <a:schemeClr val="bg1"/>
              </a:solidFill>
              <a:latin typeface="Mokoto" panose="020B0604020202020204" charset="0"/>
              <a:ea typeface="Mokoto"/>
              <a:cs typeface="Mokoto"/>
              <a:sym typeface="Mokoto"/>
            </a:endParaRPr>
          </a:p>
        </p:txBody>
      </p:sp>
      <p:sp>
        <p:nvSpPr>
          <p:cNvPr id="3" name="TextBox 3">
            <a:extLst>
              <a:ext uri="{FF2B5EF4-FFF2-40B4-BE49-F238E27FC236}">
                <a16:creationId xmlns:a16="http://schemas.microsoft.com/office/drawing/2014/main" id="{382BE9B9-28E3-FF01-134C-0228F7DE57AB}"/>
              </a:ext>
            </a:extLst>
          </p:cNvPr>
          <p:cNvSpPr txBox="1"/>
          <p:nvPr/>
        </p:nvSpPr>
        <p:spPr>
          <a:xfrm>
            <a:off x="10008475" y="3700777"/>
            <a:ext cx="3216353"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Specialization and Accuracy</a:t>
            </a:r>
            <a:endParaRPr lang="en-US" sz="2000" dirty="0">
              <a:solidFill>
                <a:schemeClr val="bg1"/>
              </a:solidFill>
              <a:latin typeface="Mokoto" panose="020B0604020202020204" charset="0"/>
              <a:ea typeface="Mokoto"/>
              <a:cs typeface="Mokoto"/>
              <a:sym typeface="Mokoto"/>
            </a:endParaRPr>
          </a:p>
        </p:txBody>
      </p:sp>
      <p:sp>
        <p:nvSpPr>
          <p:cNvPr id="4" name="TextBox 4">
            <a:extLst>
              <a:ext uri="{FF2B5EF4-FFF2-40B4-BE49-F238E27FC236}">
                <a16:creationId xmlns:a16="http://schemas.microsoft.com/office/drawing/2014/main" id="{EE7018A8-895F-8E3A-C38A-EC060BF2F67D}"/>
              </a:ext>
            </a:extLst>
          </p:cNvPr>
          <p:cNvSpPr txBox="1"/>
          <p:nvPr/>
        </p:nvSpPr>
        <p:spPr>
          <a:xfrm>
            <a:off x="6601678" y="3623025"/>
            <a:ext cx="2703164" cy="881652"/>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Higher Speed and Efficiency</a:t>
            </a:r>
            <a:endParaRPr lang="en-US" sz="2000" dirty="0">
              <a:solidFill>
                <a:schemeClr val="bg1"/>
              </a:solidFill>
              <a:latin typeface="Mokoto" panose="020B0604020202020204" charset="0"/>
              <a:ea typeface="Mokoto"/>
              <a:cs typeface="Mokoto"/>
              <a:sym typeface="Mokoto"/>
            </a:endParaRPr>
          </a:p>
        </p:txBody>
      </p:sp>
      <p:sp>
        <p:nvSpPr>
          <p:cNvPr id="5" name="TextBox 5">
            <a:extLst>
              <a:ext uri="{FF2B5EF4-FFF2-40B4-BE49-F238E27FC236}">
                <a16:creationId xmlns:a16="http://schemas.microsoft.com/office/drawing/2014/main" id="{D9E59BF9-4732-8C97-88D6-1816B831A6A2}"/>
              </a:ext>
            </a:extLst>
          </p:cNvPr>
          <p:cNvSpPr txBox="1"/>
          <p:nvPr/>
        </p:nvSpPr>
        <p:spPr>
          <a:xfrm>
            <a:off x="13885494" y="3540476"/>
            <a:ext cx="2703164" cy="881652"/>
          </a:xfrm>
          <a:prstGeom prst="rect">
            <a:avLst/>
          </a:prstGeom>
        </p:spPr>
        <p:txBody>
          <a:bodyPr lIns="0" tIns="0" rIns="0" bIns="0" rtlCol="0" anchor="t">
            <a:spAutoFit/>
          </a:bodyPr>
          <a:lstStyle/>
          <a:p>
            <a:pPr algn="ctr">
              <a:lnSpc>
                <a:spcPts val="2520"/>
              </a:lnSpc>
              <a:spcBef>
                <a:spcPct val="0"/>
              </a:spcBef>
            </a:pPr>
            <a:r>
              <a:rPr lang="en-US" dirty="0">
                <a:solidFill>
                  <a:schemeClr val="bg1"/>
                </a:solidFill>
                <a:latin typeface="Mokoto" panose="020B0604020202020204" charset="0"/>
              </a:rPr>
              <a:t>Implementation and Training Complexity</a:t>
            </a:r>
            <a:endParaRPr lang="en-US" dirty="0">
              <a:solidFill>
                <a:schemeClr val="bg1"/>
              </a:solidFill>
              <a:latin typeface="Mokoto" panose="020B0604020202020204" charset="0"/>
              <a:ea typeface="Mokoto"/>
              <a:cs typeface="Mokoto"/>
              <a:sym typeface="Mokoto"/>
            </a:endParaRPr>
          </a:p>
        </p:txBody>
      </p:sp>
      <p:sp>
        <p:nvSpPr>
          <p:cNvPr id="6" name="TextBox 6">
            <a:extLst>
              <a:ext uri="{FF2B5EF4-FFF2-40B4-BE49-F238E27FC236}">
                <a16:creationId xmlns:a16="http://schemas.microsoft.com/office/drawing/2014/main" id="{A10E1B6D-BFB2-1004-6935-E6F77E260221}"/>
              </a:ext>
            </a:extLst>
          </p:cNvPr>
          <p:cNvSpPr txBox="1"/>
          <p:nvPr/>
        </p:nvSpPr>
        <p:spPr>
          <a:xfrm>
            <a:off x="2457922" y="4870466"/>
            <a:ext cx="2802316" cy="5355312"/>
          </a:xfrm>
          <a:prstGeom prst="rect">
            <a:avLst/>
          </a:prstGeom>
        </p:spPr>
        <p:txBody>
          <a:bodyPr lIns="0" tIns="0" rIns="0" bIns="0" rtlCol="0" anchor="t">
            <a:spAutoFit/>
          </a:bodyPr>
          <a:lstStyle/>
          <a:p>
            <a:pPr algn="ctr" rtl="1"/>
            <a:r>
              <a:rPr lang="en-US" sz="4000" dirty="0">
                <a:solidFill>
                  <a:schemeClr val="bg1"/>
                </a:solidFill>
                <a:cs typeface="2  Elm Border" panose="00000400000000000000" pitchFamily="2" charset="-78"/>
              </a:rPr>
              <a:t> </a:t>
            </a:r>
            <a:r>
              <a:rPr lang="en-US" sz="2800" dirty="0">
                <a:solidFill>
                  <a:schemeClr val="bg1"/>
                </a:solidFill>
                <a:cs typeface="2  Elm Border" panose="00000400000000000000" pitchFamily="2" charset="-78"/>
              </a:rPr>
              <a:t>MoE </a:t>
            </a:r>
            <a:r>
              <a:rPr lang="fa-IR" sz="2800" dirty="0">
                <a:solidFill>
                  <a:schemeClr val="bg1"/>
                </a:solidFill>
                <a:cs typeface="2  Elm Border" panose="00000400000000000000" pitchFamily="2" charset="-78"/>
              </a:rPr>
              <a:t>امکان افزایش تعداد پارامترهای مدل را بدون افزایش هزینه محاسباتی فراهم می‌کند</a:t>
            </a:r>
            <a:r>
              <a:rPr lang="en-US" sz="2800" dirty="0">
                <a:solidFill>
                  <a:schemeClr val="bg1"/>
                </a:solidFill>
                <a:cs typeface="2  Elm Border" panose="00000400000000000000" pitchFamily="2" charset="-78"/>
              </a:rPr>
              <a:t>.</a:t>
            </a:r>
            <a:r>
              <a:rPr lang="fa-IR" sz="2800" dirty="0">
                <a:solidFill>
                  <a:schemeClr val="bg1"/>
                </a:solidFill>
                <a:cs typeface="2  Elm Border" panose="00000400000000000000" pitchFamily="2" charset="-78"/>
              </a:rPr>
              <a:t>به بیان دیگر، می‌توان مدل‌های بسیار بزرگ (بیلیون‌ها پارامتر) ساخت در حالی که برای هر ورودی فقط زیربخش کوچکی از آنها فعال شود</a:t>
            </a:r>
            <a:endParaRPr lang="en-US" sz="3600" dirty="0">
              <a:solidFill>
                <a:schemeClr val="bg1"/>
              </a:solidFill>
              <a:latin typeface="Montserrat"/>
              <a:ea typeface="Montserrat"/>
              <a:cs typeface="2  Elm Border" panose="00000400000000000000" pitchFamily="2" charset="-78"/>
              <a:sym typeface="Montserrat"/>
            </a:endParaRPr>
          </a:p>
        </p:txBody>
      </p:sp>
      <p:sp>
        <p:nvSpPr>
          <p:cNvPr id="7" name="TextBox 7">
            <a:extLst>
              <a:ext uri="{FF2B5EF4-FFF2-40B4-BE49-F238E27FC236}">
                <a16:creationId xmlns:a16="http://schemas.microsoft.com/office/drawing/2014/main" id="{9A622F22-4A0F-32D2-808D-82657D223403}"/>
              </a:ext>
            </a:extLst>
          </p:cNvPr>
          <p:cNvSpPr txBox="1"/>
          <p:nvPr/>
        </p:nvSpPr>
        <p:spPr>
          <a:xfrm>
            <a:off x="10189217" y="4962799"/>
            <a:ext cx="2802316" cy="5170646"/>
          </a:xfrm>
          <a:prstGeom prst="rect">
            <a:avLst/>
          </a:prstGeom>
        </p:spPr>
        <p:txBody>
          <a:bodyPr lIns="0" tIns="0" rIns="0" bIns="0" rtlCol="0" anchor="t">
            <a:spAutoFit/>
          </a:bodyPr>
          <a:lstStyle/>
          <a:p>
            <a:pPr algn="ctr" rtl="1"/>
            <a:r>
              <a:rPr lang="fa-IR" sz="2800" dirty="0">
                <a:solidFill>
                  <a:schemeClr val="bg1"/>
                </a:solidFill>
                <a:cs typeface="2  Elm Border" panose="00000400000000000000" pitchFamily="2" charset="-78"/>
              </a:rPr>
              <a:t>هر </a:t>
            </a:r>
            <a:r>
              <a:rPr lang="en-US" sz="2800" dirty="0">
                <a:solidFill>
                  <a:schemeClr val="bg1"/>
                </a:solidFill>
                <a:cs typeface="2  Elm Border" panose="00000400000000000000" pitchFamily="2" charset="-78"/>
              </a:rPr>
              <a:t> Expert </a:t>
            </a:r>
            <a:r>
              <a:rPr lang="fa-IR" sz="2800" dirty="0">
                <a:solidFill>
                  <a:schemeClr val="bg1"/>
                </a:solidFill>
                <a:cs typeface="2  Elm Border" panose="00000400000000000000" pitchFamily="2" charset="-78"/>
              </a:rPr>
              <a:t>می‌تواند در حوزه یا زیرمسئله خاصی تخصص یابد؛ این کار باعث می‌شود مدل در پردازش‌های مرتبط با آن حوزه عملکرد بهتری داشته باشد. گیت مرکزی به روشی یادگرفته‌شده تشخیص می‌دهد که برای هر ورودی کدام </a:t>
            </a:r>
            <a:r>
              <a:rPr lang="en-US" sz="2800" dirty="0">
                <a:solidFill>
                  <a:schemeClr val="bg1"/>
                </a:solidFill>
                <a:cs typeface="2  Elm Border" panose="00000400000000000000" pitchFamily="2" charset="-78"/>
              </a:rPr>
              <a:t>Expert </a:t>
            </a:r>
            <a:r>
              <a:rPr lang="fa-IR" sz="2800" dirty="0">
                <a:solidFill>
                  <a:schemeClr val="bg1"/>
                </a:solidFill>
                <a:cs typeface="2  Elm Border" panose="00000400000000000000" pitchFamily="2" charset="-78"/>
              </a:rPr>
              <a:t>مناسب است</a:t>
            </a:r>
            <a:endParaRPr lang="en-US" sz="2400" dirty="0">
              <a:solidFill>
                <a:schemeClr val="bg1"/>
              </a:solidFill>
              <a:latin typeface="Montserrat"/>
              <a:ea typeface="Montserrat"/>
              <a:cs typeface="2  Elm Border" panose="00000400000000000000" pitchFamily="2" charset="-78"/>
              <a:sym typeface="Montserrat"/>
            </a:endParaRPr>
          </a:p>
        </p:txBody>
      </p:sp>
      <p:sp>
        <p:nvSpPr>
          <p:cNvPr id="8" name="TextBox 8">
            <a:extLst>
              <a:ext uri="{FF2B5EF4-FFF2-40B4-BE49-F238E27FC236}">
                <a16:creationId xmlns:a16="http://schemas.microsoft.com/office/drawing/2014/main" id="{9B20F9F1-9ADB-2FD1-F38B-F18265BB4CD9}"/>
              </a:ext>
            </a:extLst>
          </p:cNvPr>
          <p:cNvSpPr txBox="1"/>
          <p:nvPr/>
        </p:nvSpPr>
        <p:spPr>
          <a:xfrm>
            <a:off x="6660110" y="4962799"/>
            <a:ext cx="2381480" cy="3016210"/>
          </a:xfrm>
          <a:prstGeom prst="rect">
            <a:avLst/>
          </a:prstGeom>
        </p:spPr>
        <p:txBody>
          <a:bodyPr lIns="0" tIns="0" rIns="0" bIns="0" rtlCol="0" anchor="t">
            <a:spAutoFit/>
          </a:bodyPr>
          <a:lstStyle/>
          <a:p>
            <a:pPr algn="ctr" rtl="1"/>
            <a:r>
              <a:rPr lang="fa-IR" sz="2800" dirty="0">
                <a:solidFill>
                  <a:schemeClr val="bg1"/>
                </a:solidFill>
                <a:cs typeface="2  Elm Border" panose="00000400000000000000" pitchFamily="2" charset="-78"/>
              </a:rPr>
              <a:t>در</a:t>
            </a:r>
            <a:r>
              <a:rPr lang="en-US" sz="2800" dirty="0">
                <a:solidFill>
                  <a:schemeClr val="bg1"/>
                </a:solidFill>
                <a:cs typeface="2  Elm Border" panose="00000400000000000000" pitchFamily="2" charset="-78"/>
              </a:rPr>
              <a:t>MoE </a:t>
            </a:r>
            <a:r>
              <a:rPr lang="fa-IR" sz="2800" dirty="0">
                <a:solidFill>
                  <a:schemeClr val="bg1"/>
                </a:solidFill>
                <a:cs typeface="2  Elm Border" panose="00000400000000000000" pitchFamily="2" charset="-78"/>
              </a:rPr>
              <a:t>به‌دلیل فعال‌سازی انتخابی </a:t>
            </a:r>
            <a:r>
              <a:rPr lang="en-US" sz="2800" dirty="0">
                <a:solidFill>
                  <a:schemeClr val="bg1"/>
                </a:solidFill>
                <a:cs typeface="2  Elm Border" panose="00000400000000000000" pitchFamily="2" charset="-78"/>
              </a:rPr>
              <a:t>Expert</a:t>
            </a:r>
            <a:r>
              <a:rPr lang="fa-IR" sz="2800" dirty="0">
                <a:solidFill>
                  <a:schemeClr val="bg1"/>
                </a:solidFill>
                <a:cs typeface="2  Elm Border" panose="00000400000000000000" pitchFamily="2" charset="-78"/>
              </a:rPr>
              <a:t>ها، پیش‌آموزش نسبت به مدل‌های متراکم بزرگ‌تر، کاراتر است</a:t>
            </a:r>
            <a:endParaRPr lang="en-US" sz="2400" dirty="0">
              <a:solidFill>
                <a:schemeClr val="bg1"/>
              </a:solidFill>
              <a:latin typeface="Montserrat"/>
              <a:ea typeface="Montserrat"/>
              <a:cs typeface="2  Elm Border" panose="00000400000000000000" pitchFamily="2" charset="-78"/>
              <a:sym typeface="Montserrat"/>
            </a:endParaRPr>
          </a:p>
        </p:txBody>
      </p:sp>
      <p:sp>
        <p:nvSpPr>
          <p:cNvPr id="9" name="TextBox 9">
            <a:extLst>
              <a:ext uri="{FF2B5EF4-FFF2-40B4-BE49-F238E27FC236}">
                <a16:creationId xmlns:a16="http://schemas.microsoft.com/office/drawing/2014/main" id="{0C038DF5-E152-D210-B18C-9F36060A24AA}"/>
              </a:ext>
            </a:extLst>
          </p:cNvPr>
          <p:cNvSpPr txBox="1"/>
          <p:nvPr/>
        </p:nvSpPr>
        <p:spPr>
          <a:xfrm>
            <a:off x="13984269" y="4882486"/>
            <a:ext cx="2703164" cy="4739759"/>
          </a:xfrm>
          <a:prstGeom prst="rect">
            <a:avLst/>
          </a:prstGeom>
        </p:spPr>
        <p:txBody>
          <a:bodyPr lIns="0" tIns="0" rIns="0" bIns="0" rtlCol="0" anchor="t">
            <a:spAutoFit/>
          </a:bodyPr>
          <a:lstStyle/>
          <a:p>
            <a:pPr algn="ctr" rtl="1"/>
            <a:r>
              <a:rPr lang="fa-IR" sz="2800" dirty="0">
                <a:solidFill>
                  <a:schemeClr val="bg1"/>
                </a:solidFill>
                <a:cs typeface="2  Elm Border" panose="00000400000000000000" pitchFamily="2" charset="-78"/>
              </a:rPr>
              <a:t>مسیریابی ورودی‌ها به </a:t>
            </a:r>
            <a:r>
              <a:rPr lang="en-US" sz="2800" dirty="0">
                <a:solidFill>
                  <a:schemeClr val="bg1"/>
                </a:solidFill>
                <a:cs typeface="2  Elm Border" panose="00000400000000000000" pitchFamily="2" charset="-78"/>
              </a:rPr>
              <a:t> Expert</a:t>
            </a:r>
            <a:r>
              <a:rPr lang="fa-IR" sz="2800" dirty="0">
                <a:solidFill>
                  <a:schemeClr val="bg1"/>
                </a:solidFill>
                <a:cs typeface="2  Elm Border" panose="00000400000000000000" pitchFamily="2" charset="-78"/>
              </a:rPr>
              <a:t>ها و حفظ تعادل بار بین آنها چالش‌برانگیز است. بدون تنظیمات ویژه، ممکن است برخی </a:t>
            </a:r>
            <a:r>
              <a:rPr lang="en-US" sz="2800" dirty="0">
                <a:solidFill>
                  <a:schemeClr val="bg1"/>
                </a:solidFill>
                <a:cs typeface="2  Elm Border" panose="00000400000000000000" pitchFamily="2" charset="-78"/>
              </a:rPr>
              <a:t>Expert</a:t>
            </a:r>
            <a:r>
              <a:rPr lang="fa-IR" sz="2800" dirty="0">
                <a:solidFill>
                  <a:schemeClr val="bg1"/>
                </a:solidFill>
                <a:cs typeface="2  Elm Border" panose="00000400000000000000" pitchFamily="2" charset="-78"/>
              </a:rPr>
              <a:t>ها بیش از حد فعال شوند و مدل دچار </a:t>
            </a:r>
            <a:r>
              <a:rPr lang="en-US" sz="2800" dirty="0">
                <a:solidFill>
                  <a:schemeClr val="bg1"/>
                </a:solidFill>
                <a:cs typeface="2  Elm Border" panose="00000400000000000000" pitchFamily="2" charset="-78"/>
              </a:rPr>
              <a:t> overfitting</a:t>
            </a:r>
            <a:r>
              <a:rPr lang="fa-IR" sz="2800" dirty="0">
                <a:solidFill>
                  <a:schemeClr val="bg1"/>
                </a:solidFill>
                <a:cs typeface="2  Elm Border" panose="00000400000000000000" pitchFamily="2" charset="-78"/>
              </a:rPr>
              <a:t>یا ناپایداری در آموزش شود</a:t>
            </a:r>
            <a:endParaRPr lang="en-US" sz="2400" dirty="0">
              <a:solidFill>
                <a:schemeClr val="bg1"/>
              </a:solidFill>
              <a:latin typeface="Montserrat"/>
              <a:ea typeface="Montserrat"/>
              <a:cs typeface="2  Elm Border" panose="00000400000000000000" pitchFamily="2" charset="-78"/>
              <a:sym typeface="Montserrat"/>
            </a:endParaRPr>
          </a:p>
        </p:txBody>
      </p:sp>
      <p:sp>
        <p:nvSpPr>
          <p:cNvPr id="10" name="TextBox 10">
            <a:extLst>
              <a:ext uri="{FF2B5EF4-FFF2-40B4-BE49-F238E27FC236}">
                <a16:creationId xmlns:a16="http://schemas.microsoft.com/office/drawing/2014/main" id="{7154AE92-840B-5B0F-D61E-FE6A98A6B5D1}"/>
              </a:ext>
            </a:extLst>
          </p:cNvPr>
          <p:cNvSpPr txBox="1"/>
          <p:nvPr/>
        </p:nvSpPr>
        <p:spPr>
          <a:xfrm>
            <a:off x="2133601" y="1089729"/>
            <a:ext cx="13768682" cy="1904367"/>
          </a:xfrm>
          <a:prstGeom prst="rect">
            <a:avLst/>
          </a:prstGeom>
        </p:spPr>
        <p:txBody>
          <a:bodyPr wrap="square" lIns="0" tIns="0" rIns="0" bIns="0" rtlCol="0" anchor="t">
            <a:spAutoFit/>
          </a:bodyPr>
          <a:lstStyle/>
          <a:p>
            <a:pPr algn="ctr">
              <a:lnSpc>
                <a:spcPts val="5391"/>
              </a:lnSpc>
            </a:pPr>
            <a:r>
              <a:rPr lang="en-US" sz="4400" dirty="0">
                <a:solidFill>
                  <a:schemeClr val="bg1"/>
                </a:solidFill>
                <a:latin typeface="Mokoto" panose="020B0604020202020204" charset="0"/>
              </a:rPr>
              <a:t>Advantages and Challenges of </a:t>
            </a:r>
            <a:r>
              <a:rPr lang="en-US" sz="4400" dirty="0">
                <a:solidFill>
                  <a:schemeClr val="accent4"/>
                </a:solidFill>
                <a:latin typeface="Mokoto" panose="020B0604020202020204" charset="0"/>
              </a:rPr>
              <a:t>MoE</a:t>
            </a:r>
            <a:r>
              <a:rPr lang="en-US" sz="4400" dirty="0">
                <a:solidFill>
                  <a:schemeClr val="bg1"/>
                </a:solidFill>
                <a:latin typeface="Mokoto" panose="020B0604020202020204" charset="0"/>
              </a:rPr>
              <a:t> Compared to Traditional </a:t>
            </a:r>
            <a:r>
              <a:rPr lang="en-US" sz="4400" dirty="0">
                <a:solidFill>
                  <a:schemeClr val="accent4"/>
                </a:solidFill>
                <a:latin typeface="Mokoto" panose="020B0604020202020204" charset="0"/>
              </a:rPr>
              <a:t>LLM</a:t>
            </a:r>
            <a:r>
              <a:rPr lang="en-US" sz="4400" dirty="0">
                <a:solidFill>
                  <a:schemeClr val="bg1"/>
                </a:solidFill>
                <a:latin typeface="Mokoto" panose="020B0604020202020204" charset="0"/>
              </a:rPr>
              <a:t> Architectures</a:t>
            </a:r>
            <a:endParaRPr lang="en-US" sz="4319" dirty="0">
              <a:solidFill>
                <a:schemeClr val="bg1"/>
              </a:solidFill>
              <a:latin typeface="Mokoto" panose="020B0604020202020204" charset="0"/>
              <a:ea typeface="Mokoto"/>
              <a:cs typeface="Mokoto"/>
              <a:sym typeface="Mokoto"/>
            </a:endParaRPr>
          </a:p>
        </p:txBody>
      </p:sp>
      <p:sp>
        <p:nvSpPr>
          <p:cNvPr id="11" name="Freeform 11">
            <a:extLst>
              <a:ext uri="{FF2B5EF4-FFF2-40B4-BE49-F238E27FC236}">
                <a16:creationId xmlns:a16="http://schemas.microsoft.com/office/drawing/2014/main" id="{7DA44DE2-1714-ACC1-F71C-78A567C93A0B}"/>
              </a:ext>
            </a:extLst>
          </p:cNvPr>
          <p:cNvSpPr/>
          <p:nvPr/>
        </p:nvSpPr>
        <p:spPr>
          <a:xfrm rot="1392916">
            <a:off x="915684" y="8303347"/>
            <a:ext cx="1158181" cy="1295867"/>
          </a:xfrm>
          <a:custGeom>
            <a:avLst/>
            <a:gdLst/>
            <a:ahLst/>
            <a:cxnLst/>
            <a:rect l="l" t="t" r="r" b="b"/>
            <a:pathLst>
              <a:path w="1158181" h="1295867">
                <a:moveTo>
                  <a:pt x="0" y="0"/>
                </a:moveTo>
                <a:lnTo>
                  <a:pt x="1158181" y="0"/>
                </a:lnTo>
                <a:lnTo>
                  <a:pt x="1158181" y="1295866"/>
                </a:lnTo>
                <a:lnTo>
                  <a:pt x="0" y="1295866"/>
                </a:lnTo>
                <a:lnTo>
                  <a:pt x="0" y="0"/>
                </a:lnTo>
                <a:close/>
              </a:path>
            </a:pathLst>
          </a:custGeom>
          <a:blipFill>
            <a:blip r:embed="rId2"/>
            <a:stretch>
              <a:fillRect/>
            </a:stretch>
          </a:blipFill>
        </p:spPr>
        <p:txBody>
          <a:bodyPr/>
          <a:lstStyle/>
          <a:p>
            <a:endParaRPr lang="en-US"/>
          </a:p>
        </p:txBody>
      </p:sp>
      <p:sp>
        <p:nvSpPr>
          <p:cNvPr id="12" name="Freeform 12">
            <a:extLst>
              <a:ext uri="{FF2B5EF4-FFF2-40B4-BE49-F238E27FC236}">
                <a16:creationId xmlns:a16="http://schemas.microsoft.com/office/drawing/2014/main" id="{BFDA6215-A7A7-A2BC-7C57-433CEB1DE5EB}"/>
              </a:ext>
            </a:extLst>
          </p:cNvPr>
          <p:cNvSpPr/>
          <p:nvPr/>
        </p:nvSpPr>
        <p:spPr>
          <a:xfrm rot="-1600701">
            <a:off x="16124851" y="1494613"/>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3"/>
            <a:stretch>
              <a:fillRect/>
            </a:stretch>
          </a:blipFill>
        </p:spPr>
        <p:txBody>
          <a:bodyPr/>
          <a:lstStyle/>
          <a:p>
            <a:endParaRPr lang="en-US"/>
          </a:p>
        </p:txBody>
      </p:sp>
      <p:sp>
        <p:nvSpPr>
          <p:cNvPr id="13" name="Freeform 13">
            <a:extLst>
              <a:ext uri="{FF2B5EF4-FFF2-40B4-BE49-F238E27FC236}">
                <a16:creationId xmlns:a16="http://schemas.microsoft.com/office/drawing/2014/main" id="{7D0968D1-B7B7-91C2-BB73-F7FBA670CB4A}"/>
              </a:ext>
            </a:extLst>
          </p:cNvPr>
          <p:cNvSpPr/>
          <p:nvPr/>
        </p:nvSpPr>
        <p:spPr>
          <a:xfrm rot="1558470">
            <a:off x="16952998" y="3233817"/>
            <a:ext cx="1129301" cy="1199788"/>
          </a:xfrm>
          <a:custGeom>
            <a:avLst/>
            <a:gdLst/>
            <a:ahLst/>
            <a:cxnLst/>
            <a:rect l="l" t="t" r="r" b="b"/>
            <a:pathLst>
              <a:path w="1129301" h="1199788">
                <a:moveTo>
                  <a:pt x="0" y="0"/>
                </a:moveTo>
                <a:lnTo>
                  <a:pt x="1129301" y="0"/>
                </a:lnTo>
                <a:lnTo>
                  <a:pt x="1129301" y="1199788"/>
                </a:lnTo>
                <a:lnTo>
                  <a:pt x="0" y="1199788"/>
                </a:lnTo>
                <a:lnTo>
                  <a:pt x="0" y="0"/>
                </a:lnTo>
                <a:close/>
              </a:path>
            </a:pathLst>
          </a:custGeom>
          <a:blipFill>
            <a:blip r:embed="rId4"/>
            <a:stretch>
              <a:fillRect/>
            </a:stretch>
          </a:blipFill>
        </p:spPr>
        <p:txBody>
          <a:bodyPr/>
          <a:lstStyle/>
          <a:p>
            <a:endParaRPr lang="en-US"/>
          </a:p>
        </p:txBody>
      </p:sp>
      <p:sp>
        <p:nvSpPr>
          <p:cNvPr id="14" name="Freeform 14">
            <a:extLst>
              <a:ext uri="{FF2B5EF4-FFF2-40B4-BE49-F238E27FC236}">
                <a16:creationId xmlns:a16="http://schemas.microsoft.com/office/drawing/2014/main" id="{6EC5310A-35F5-E571-6B8C-FCC1193E17AF}"/>
              </a:ext>
            </a:extLst>
          </p:cNvPr>
          <p:cNvSpPr/>
          <p:nvPr/>
        </p:nvSpPr>
        <p:spPr>
          <a:xfrm>
            <a:off x="589560" y="1466616"/>
            <a:ext cx="1112030" cy="1140544"/>
          </a:xfrm>
          <a:custGeom>
            <a:avLst/>
            <a:gdLst/>
            <a:ahLst/>
            <a:cxnLst/>
            <a:rect l="l" t="t" r="r" b="b"/>
            <a:pathLst>
              <a:path w="1112030" h="1140544">
                <a:moveTo>
                  <a:pt x="0" y="0"/>
                </a:moveTo>
                <a:lnTo>
                  <a:pt x="1112030" y="0"/>
                </a:lnTo>
                <a:lnTo>
                  <a:pt x="1112030" y="1140544"/>
                </a:lnTo>
                <a:lnTo>
                  <a:pt x="0" y="1140544"/>
                </a:lnTo>
                <a:lnTo>
                  <a:pt x="0" y="0"/>
                </a:lnTo>
                <a:close/>
              </a:path>
            </a:pathLst>
          </a:custGeom>
          <a:blipFill>
            <a:blip r:embed="rId5"/>
            <a:stretch>
              <a:fillRect/>
            </a:stretch>
          </a:blipFill>
        </p:spPr>
        <p:txBody>
          <a:bodyPr/>
          <a:lstStyle/>
          <a:p>
            <a:endParaRPr lang="en-US"/>
          </a:p>
        </p:txBody>
      </p:sp>
      <p:sp>
        <p:nvSpPr>
          <p:cNvPr id="15" name="Freeform 15">
            <a:extLst>
              <a:ext uri="{FF2B5EF4-FFF2-40B4-BE49-F238E27FC236}">
                <a16:creationId xmlns:a16="http://schemas.microsoft.com/office/drawing/2014/main" id="{6EEF7567-B3A1-5186-71E2-C96429DAE686}"/>
              </a:ext>
            </a:extLst>
          </p:cNvPr>
          <p:cNvSpPr/>
          <p:nvPr/>
        </p:nvSpPr>
        <p:spPr>
          <a:xfrm rot="-941928">
            <a:off x="2822420" y="-568810"/>
            <a:ext cx="835498" cy="1602074"/>
          </a:xfrm>
          <a:custGeom>
            <a:avLst/>
            <a:gdLst/>
            <a:ahLst/>
            <a:cxnLst/>
            <a:rect l="l" t="t" r="r" b="b"/>
            <a:pathLst>
              <a:path w="835498" h="1602074">
                <a:moveTo>
                  <a:pt x="0" y="0"/>
                </a:moveTo>
                <a:lnTo>
                  <a:pt x="835498" y="0"/>
                </a:lnTo>
                <a:lnTo>
                  <a:pt x="835498" y="1602073"/>
                </a:lnTo>
                <a:lnTo>
                  <a:pt x="0" y="1602073"/>
                </a:lnTo>
                <a:lnTo>
                  <a:pt x="0" y="0"/>
                </a:lnTo>
                <a:close/>
              </a:path>
            </a:pathLst>
          </a:custGeom>
          <a:blipFill>
            <a:blip r:embed="rId6"/>
            <a:stretch>
              <a:fillRect/>
            </a:stretch>
          </a:blipFill>
        </p:spPr>
        <p:txBody>
          <a:bodyPr/>
          <a:lstStyle/>
          <a:p>
            <a:endParaRPr lang="en-US"/>
          </a:p>
        </p:txBody>
      </p:sp>
      <p:sp>
        <p:nvSpPr>
          <p:cNvPr id="16" name="Freeform 16">
            <a:extLst>
              <a:ext uri="{FF2B5EF4-FFF2-40B4-BE49-F238E27FC236}">
                <a16:creationId xmlns:a16="http://schemas.microsoft.com/office/drawing/2014/main" id="{0E57375B-310F-A3AE-7F32-C7F209873A60}"/>
              </a:ext>
            </a:extLst>
          </p:cNvPr>
          <p:cNvSpPr/>
          <p:nvPr/>
        </p:nvSpPr>
        <p:spPr>
          <a:xfrm>
            <a:off x="-281892" y="6881003"/>
            <a:ext cx="989057" cy="931554"/>
          </a:xfrm>
          <a:custGeom>
            <a:avLst/>
            <a:gdLst/>
            <a:ahLst/>
            <a:cxnLst/>
            <a:rect l="l" t="t" r="r" b="b"/>
            <a:pathLst>
              <a:path w="989057" h="931554">
                <a:moveTo>
                  <a:pt x="0" y="0"/>
                </a:moveTo>
                <a:lnTo>
                  <a:pt x="989058" y="0"/>
                </a:lnTo>
                <a:lnTo>
                  <a:pt x="989058" y="931554"/>
                </a:lnTo>
                <a:lnTo>
                  <a:pt x="0" y="931554"/>
                </a:lnTo>
                <a:lnTo>
                  <a:pt x="0" y="0"/>
                </a:lnTo>
                <a:close/>
              </a:path>
            </a:pathLst>
          </a:custGeom>
          <a:blipFill>
            <a:blip r:embed="rId7"/>
            <a:stretch>
              <a:fillRect/>
            </a:stretch>
          </a:blipFill>
        </p:spPr>
        <p:txBody>
          <a:bodyPr/>
          <a:lstStyle/>
          <a:p>
            <a:endParaRPr lang="en-US"/>
          </a:p>
        </p:txBody>
      </p:sp>
      <p:sp>
        <p:nvSpPr>
          <p:cNvPr id="17" name="Freeform 17">
            <a:extLst>
              <a:ext uri="{FF2B5EF4-FFF2-40B4-BE49-F238E27FC236}">
                <a16:creationId xmlns:a16="http://schemas.microsoft.com/office/drawing/2014/main" id="{EBBD0448-DA88-756F-649C-6A18934585CA}"/>
              </a:ext>
            </a:extLst>
          </p:cNvPr>
          <p:cNvSpPr/>
          <p:nvPr/>
        </p:nvSpPr>
        <p:spPr>
          <a:xfrm>
            <a:off x="17024161" y="8271299"/>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8"/>
            <a:stretch>
              <a:fillRect/>
            </a:stretch>
          </a:blipFill>
        </p:spPr>
        <p:txBody>
          <a:bodyPr/>
          <a:lstStyle/>
          <a:p>
            <a:endParaRPr lang="en-US"/>
          </a:p>
        </p:txBody>
      </p:sp>
      <p:sp>
        <p:nvSpPr>
          <p:cNvPr id="18" name="Freeform 18">
            <a:extLst>
              <a:ext uri="{FF2B5EF4-FFF2-40B4-BE49-F238E27FC236}">
                <a16:creationId xmlns:a16="http://schemas.microsoft.com/office/drawing/2014/main" id="{9F9C415C-701B-4132-F809-D90A65E5A76C}"/>
              </a:ext>
            </a:extLst>
          </p:cNvPr>
          <p:cNvSpPr/>
          <p:nvPr/>
        </p:nvSpPr>
        <p:spPr>
          <a:xfrm>
            <a:off x="14484896" y="-418069"/>
            <a:ext cx="850955" cy="836137"/>
          </a:xfrm>
          <a:custGeom>
            <a:avLst/>
            <a:gdLst/>
            <a:ahLst/>
            <a:cxnLst/>
            <a:rect l="l" t="t" r="r" b="b"/>
            <a:pathLst>
              <a:path w="850955" h="836137">
                <a:moveTo>
                  <a:pt x="0" y="0"/>
                </a:moveTo>
                <a:lnTo>
                  <a:pt x="850955" y="0"/>
                </a:lnTo>
                <a:lnTo>
                  <a:pt x="850955" y="836138"/>
                </a:lnTo>
                <a:lnTo>
                  <a:pt x="0" y="836138"/>
                </a:lnTo>
                <a:lnTo>
                  <a:pt x="0" y="0"/>
                </a:lnTo>
                <a:close/>
              </a:path>
            </a:pathLst>
          </a:custGeom>
          <a:blipFill>
            <a:blip r:embed="rId9"/>
            <a:stretch>
              <a:fillRect/>
            </a:stretch>
          </a:blipFill>
        </p:spPr>
        <p:txBody>
          <a:bodyPr/>
          <a:lstStyle/>
          <a:p>
            <a:endParaRPr lang="en-US"/>
          </a:p>
        </p:txBody>
      </p:sp>
      <p:cxnSp>
        <p:nvCxnSpPr>
          <p:cNvPr id="20" name="Straight Connector 19">
            <a:extLst>
              <a:ext uri="{FF2B5EF4-FFF2-40B4-BE49-F238E27FC236}">
                <a16:creationId xmlns:a16="http://schemas.microsoft.com/office/drawing/2014/main" id="{6625F26D-0151-5719-CF5D-B28BA1BAE38D}"/>
              </a:ext>
            </a:extLst>
          </p:cNvPr>
          <p:cNvCxnSpPr>
            <a:cxnSpLocks/>
          </p:cNvCxnSpPr>
          <p:nvPr/>
        </p:nvCxnSpPr>
        <p:spPr>
          <a:xfrm>
            <a:off x="2414239" y="4686300"/>
            <a:ext cx="3216353"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22" name="Straight Connector 21">
            <a:extLst>
              <a:ext uri="{FF2B5EF4-FFF2-40B4-BE49-F238E27FC236}">
                <a16:creationId xmlns:a16="http://schemas.microsoft.com/office/drawing/2014/main" id="{943B4E12-20F0-E59F-D0B9-ADF1EF16DAAB}"/>
              </a:ext>
            </a:extLst>
          </p:cNvPr>
          <p:cNvCxnSpPr>
            <a:cxnSpLocks/>
          </p:cNvCxnSpPr>
          <p:nvPr/>
        </p:nvCxnSpPr>
        <p:spPr>
          <a:xfrm>
            <a:off x="6226518" y="4686300"/>
            <a:ext cx="3216353"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23" name="Straight Connector 22">
            <a:extLst>
              <a:ext uri="{FF2B5EF4-FFF2-40B4-BE49-F238E27FC236}">
                <a16:creationId xmlns:a16="http://schemas.microsoft.com/office/drawing/2014/main" id="{58102AA3-6E9F-CB94-B8A8-6792D06E6C81}"/>
              </a:ext>
            </a:extLst>
          </p:cNvPr>
          <p:cNvCxnSpPr>
            <a:cxnSpLocks/>
          </p:cNvCxnSpPr>
          <p:nvPr/>
        </p:nvCxnSpPr>
        <p:spPr>
          <a:xfrm>
            <a:off x="9982199" y="4686300"/>
            <a:ext cx="3216353"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24" name="Straight Connector 23">
            <a:extLst>
              <a:ext uri="{FF2B5EF4-FFF2-40B4-BE49-F238E27FC236}">
                <a16:creationId xmlns:a16="http://schemas.microsoft.com/office/drawing/2014/main" id="{88490F4B-3087-BFA9-A080-53E644D73A97}"/>
              </a:ext>
            </a:extLst>
          </p:cNvPr>
          <p:cNvCxnSpPr>
            <a:cxnSpLocks/>
          </p:cNvCxnSpPr>
          <p:nvPr/>
        </p:nvCxnSpPr>
        <p:spPr>
          <a:xfrm>
            <a:off x="13512228" y="4686300"/>
            <a:ext cx="3216353" cy="0"/>
          </a:xfrm>
          <a:prstGeom prst="line">
            <a:avLst/>
          </a:prstGeom>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150549487"/>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720B8BF3-4741-4BB1-C71C-BFB92C328C2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465E554-94B6-D444-022B-D446B9FE720F}"/>
              </a:ext>
            </a:extLst>
          </p:cNvPr>
          <p:cNvSpPr/>
          <p:nvPr/>
        </p:nvSpPr>
        <p:spPr>
          <a:xfrm rot="1392916">
            <a:off x="1472812" y="8447106"/>
            <a:ext cx="1158181" cy="1295867"/>
          </a:xfrm>
          <a:custGeom>
            <a:avLst/>
            <a:gdLst/>
            <a:ahLst/>
            <a:cxnLst/>
            <a:rect l="l" t="t" r="r" b="b"/>
            <a:pathLst>
              <a:path w="1158181" h="1295867">
                <a:moveTo>
                  <a:pt x="0" y="0"/>
                </a:moveTo>
                <a:lnTo>
                  <a:pt x="1158181" y="0"/>
                </a:lnTo>
                <a:lnTo>
                  <a:pt x="1158181" y="1295866"/>
                </a:lnTo>
                <a:lnTo>
                  <a:pt x="0" y="1295866"/>
                </a:lnTo>
                <a:lnTo>
                  <a:pt x="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3FF81788-3B3D-EC59-38AE-71FE6CA87D94}"/>
              </a:ext>
            </a:extLst>
          </p:cNvPr>
          <p:cNvSpPr/>
          <p:nvPr/>
        </p:nvSpPr>
        <p:spPr>
          <a:xfrm rot="-1600701">
            <a:off x="15885219" y="1766260"/>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3"/>
            <a:stretch>
              <a:fillRect/>
            </a:stretch>
          </a:blipFill>
        </p:spPr>
        <p:txBody>
          <a:bodyPr/>
          <a:lstStyle/>
          <a:p>
            <a:endParaRPr lang="en-US"/>
          </a:p>
        </p:txBody>
      </p:sp>
      <p:sp>
        <p:nvSpPr>
          <p:cNvPr id="4" name="Freeform 4">
            <a:extLst>
              <a:ext uri="{FF2B5EF4-FFF2-40B4-BE49-F238E27FC236}">
                <a16:creationId xmlns:a16="http://schemas.microsoft.com/office/drawing/2014/main" id="{B0C0C9D1-6567-211A-B43D-6B875A610F3C}"/>
              </a:ext>
            </a:extLst>
          </p:cNvPr>
          <p:cNvSpPr/>
          <p:nvPr/>
        </p:nvSpPr>
        <p:spPr>
          <a:xfrm rot="1558470">
            <a:off x="15684667" y="8726581"/>
            <a:ext cx="1129301" cy="1199788"/>
          </a:xfrm>
          <a:custGeom>
            <a:avLst/>
            <a:gdLst/>
            <a:ahLst/>
            <a:cxnLst/>
            <a:rect l="l" t="t" r="r" b="b"/>
            <a:pathLst>
              <a:path w="1129301" h="1199788">
                <a:moveTo>
                  <a:pt x="0" y="0"/>
                </a:moveTo>
                <a:lnTo>
                  <a:pt x="1129301" y="0"/>
                </a:lnTo>
                <a:lnTo>
                  <a:pt x="1129301" y="1199789"/>
                </a:lnTo>
                <a:lnTo>
                  <a:pt x="0" y="1199789"/>
                </a:lnTo>
                <a:lnTo>
                  <a:pt x="0" y="0"/>
                </a:lnTo>
                <a:close/>
              </a:path>
            </a:pathLst>
          </a:custGeom>
          <a:blipFill>
            <a:blip r:embed="rId4"/>
            <a:stretch>
              <a:fillRect/>
            </a:stretch>
          </a:blipFill>
        </p:spPr>
        <p:txBody>
          <a:bodyPr/>
          <a:lstStyle/>
          <a:p>
            <a:endParaRPr lang="en-US"/>
          </a:p>
        </p:txBody>
      </p:sp>
      <p:sp>
        <p:nvSpPr>
          <p:cNvPr id="5" name="Freeform 5">
            <a:extLst>
              <a:ext uri="{FF2B5EF4-FFF2-40B4-BE49-F238E27FC236}">
                <a16:creationId xmlns:a16="http://schemas.microsoft.com/office/drawing/2014/main" id="{247E0E05-68A3-CFC0-8375-77FE2C5630EB}"/>
              </a:ext>
            </a:extLst>
          </p:cNvPr>
          <p:cNvSpPr/>
          <p:nvPr/>
        </p:nvSpPr>
        <p:spPr>
          <a:xfrm>
            <a:off x="825154" y="1264584"/>
            <a:ext cx="1112030" cy="1140544"/>
          </a:xfrm>
          <a:custGeom>
            <a:avLst/>
            <a:gdLst/>
            <a:ahLst/>
            <a:cxnLst/>
            <a:rect l="l" t="t" r="r" b="b"/>
            <a:pathLst>
              <a:path w="1112030" h="1140544">
                <a:moveTo>
                  <a:pt x="0" y="0"/>
                </a:moveTo>
                <a:lnTo>
                  <a:pt x="1112030" y="0"/>
                </a:lnTo>
                <a:lnTo>
                  <a:pt x="1112030" y="1140544"/>
                </a:lnTo>
                <a:lnTo>
                  <a:pt x="0" y="1140544"/>
                </a:lnTo>
                <a:lnTo>
                  <a:pt x="0" y="0"/>
                </a:lnTo>
                <a:close/>
              </a:path>
            </a:pathLst>
          </a:custGeom>
          <a:blipFill>
            <a:blip r:embed="rId5"/>
            <a:stretch>
              <a:fillRect/>
            </a:stretch>
          </a:blipFill>
        </p:spPr>
        <p:txBody>
          <a:bodyPr/>
          <a:lstStyle/>
          <a:p>
            <a:endParaRPr lang="en-US"/>
          </a:p>
        </p:txBody>
      </p:sp>
      <p:sp>
        <p:nvSpPr>
          <p:cNvPr id="6" name="Freeform 6">
            <a:extLst>
              <a:ext uri="{FF2B5EF4-FFF2-40B4-BE49-F238E27FC236}">
                <a16:creationId xmlns:a16="http://schemas.microsoft.com/office/drawing/2014/main" id="{40871A81-196F-52D8-5218-48E287AD3061}"/>
              </a:ext>
            </a:extLst>
          </p:cNvPr>
          <p:cNvSpPr/>
          <p:nvPr/>
        </p:nvSpPr>
        <p:spPr>
          <a:xfrm rot="-941928">
            <a:off x="3141835" y="448253"/>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6"/>
            <a:stretch>
              <a:fillRect/>
            </a:stretch>
          </a:blipFill>
        </p:spPr>
        <p:txBody>
          <a:bodyPr/>
          <a:lstStyle/>
          <a:p>
            <a:endParaRPr lang="en-US"/>
          </a:p>
        </p:txBody>
      </p:sp>
      <p:sp>
        <p:nvSpPr>
          <p:cNvPr id="7" name="Freeform 7">
            <a:extLst>
              <a:ext uri="{FF2B5EF4-FFF2-40B4-BE49-F238E27FC236}">
                <a16:creationId xmlns:a16="http://schemas.microsoft.com/office/drawing/2014/main" id="{FBE0F09A-DE51-A4BF-B0C5-6B7854E4A5E9}"/>
              </a:ext>
            </a:extLst>
          </p:cNvPr>
          <p:cNvSpPr/>
          <p:nvPr/>
        </p:nvSpPr>
        <p:spPr>
          <a:xfrm>
            <a:off x="589560" y="6596168"/>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7"/>
            <a:stretch>
              <a:fillRect/>
            </a:stretch>
          </a:blipFill>
        </p:spPr>
        <p:txBody>
          <a:bodyPr/>
          <a:lstStyle/>
          <a:p>
            <a:endParaRPr lang="en-US"/>
          </a:p>
        </p:txBody>
      </p:sp>
      <p:sp>
        <p:nvSpPr>
          <p:cNvPr id="8" name="Freeform 8">
            <a:extLst>
              <a:ext uri="{FF2B5EF4-FFF2-40B4-BE49-F238E27FC236}">
                <a16:creationId xmlns:a16="http://schemas.microsoft.com/office/drawing/2014/main" id="{D3D2A8D3-534C-C26E-3517-295B234272B2}"/>
              </a:ext>
            </a:extLst>
          </p:cNvPr>
          <p:cNvSpPr/>
          <p:nvPr/>
        </p:nvSpPr>
        <p:spPr>
          <a:xfrm>
            <a:off x="16488949" y="6792823"/>
            <a:ext cx="1061438" cy="1261123"/>
          </a:xfrm>
          <a:custGeom>
            <a:avLst/>
            <a:gdLst/>
            <a:ahLst/>
            <a:cxnLst/>
            <a:rect l="l" t="t" r="r" b="b"/>
            <a:pathLst>
              <a:path w="1061438" h="1261123">
                <a:moveTo>
                  <a:pt x="0" y="0"/>
                </a:moveTo>
                <a:lnTo>
                  <a:pt x="1061438" y="0"/>
                </a:lnTo>
                <a:lnTo>
                  <a:pt x="1061438" y="1261124"/>
                </a:lnTo>
                <a:lnTo>
                  <a:pt x="0" y="1261124"/>
                </a:lnTo>
                <a:lnTo>
                  <a:pt x="0" y="0"/>
                </a:lnTo>
                <a:close/>
              </a:path>
            </a:pathLst>
          </a:custGeom>
          <a:blipFill>
            <a:blip r:embed="rId8"/>
            <a:stretch>
              <a:fillRect/>
            </a:stretch>
          </a:blipFill>
        </p:spPr>
        <p:txBody>
          <a:bodyPr/>
          <a:lstStyle/>
          <a:p>
            <a:endParaRPr lang="en-US"/>
          </a:p>
        </p:txBody>
      </p:sp>
      <p:sp>
        <p:nvSpPr>
          <p:cNvPr id="9" name="Freeform 9">
            <a:extLst>
              <a:ext uri="{FF2B5EF4-FFF2-40B4-BE49-F238E27FC236}">
                <a16:creationId xmlns:a16="http://schemas.microsoft.com/office/drawing/2014/main" id="{BCEB97DD-D115-5E5B-8263-C86AAEC00234}"/>
              </a:ext>
            </a:extLst>
          </p:cNvPr>
          <p:cNvSpPr/>
          <p:nvPr/>
        </p:nvSpPr>
        <p:spPr>
          <a:xfrm>
            <a:off x="14551972" y="727072"/>
            <a:ext cx="850955" cy="836137"/>
          </a:xfrm>
          <a:custGeom>
            <a:avLst/>
            <a:gdLst/>
            <a:ahLst/>
            <a:cxnLst/>
            <a:rect l="l" t="t" r="r" b="b"/>
            <a:pathLst>
              <a:path w="850955" h="836137">
                <a:moveTo>
                  <a:pt x="0" y="0"/>
                </a:moveTo>
                <a:lnTo>
                  <a:pt x="850955" y="0"/>
                </a:lnTo>
                <a:lnTo>
                  <a:pt x="850955" y="836137"/>
                </a:lnTo>
                <a:lnTo>
                  <a:pt x="0" y="836137"/>
                </a:lnTo>
                <a:lnTo>
                  <a:pt x="0" y="0"/>
                </a:lnTo>
                <a:close/>
              </a:path>
            </a:pathLst>
          </a:custGeom>
          <a:blipFill>
            <a:blip r:embed="rId9"/>
            <a:stretch>
              <a:fillRect/>
            </a:stretch>
          </a:blipFill>
        </p:spPr>
        <p:txBody>
          <a:bodyPr/>
          <a:lstStyle/>
          <a:p>
            <a:endParaRPr lang="en-US"/>
          </a:p>
        </p:txBody>
      </p:sp>
      <p:grpSp>
        <p:nvGrpSpPr>
          <p:cNvPr id="10" name="Group 10">
            <a:extLst>
              <a:ext uri="{FF2B5EF4-FFF2-40B4-BE49-F238E27FC236}">
                <a16:creationId xmlns:a16="http://schemas.microsoft.com/office/drawing/2014/main" id="{3AE46496-4A4F-12FB-7FB9-801536286A5C}"/>
              </a:ext>
            </a:extLst>
          </p:cNvPr>
          <p:cNvGrpSpPr/>
          <p:nvPr/>
        </p:nvGrpSpPr>
        <p:grpSpPr>
          <a:xfrm>
            <a:off x="2729730" y="4388302"/>
            <a:ext cx="3476386" cy="5462074"/>
            <a:chOff x="0" y="0"/>
            <a:chExt cx="812800" cy="812800"/>
          </a:xfrm>
        </p:grpSpPr>
        <p:sp>
          <p:nvSpPr>
            <p:cNvPr id="11" name="Freeform 11">
              <a:extLst>
                <a:ext uri="{FF2B5EF4-FFF2-40B4-BE49-F238E27FC236}">
                  <a16:creationId xmlns:a16="http://schemas.microsoft.com/office/drawing/2014/main" id="{CE0D7A91-E090-BC22-9FA3-F3733F66499E}"/>
                </a:ext>
              </a:extLst>
            </p:cNvPr>
            <p:cNvSpPr/>
            <p:nvPr/>
          </p:nvSpPr>
          <p:spPr>
            <a:xfrm>
              <a:off x="0" y="0"/>
              <a:ext cx="812800" cy="812800"/>
            </a:xfrm>
            <a:prstGeom prst="roundRect">
              <a:avLst/>
            </a:prstGeom>
            <a:solidFill>
              <a:srgbClr val="D56BE1"/>
            </a:solidFill>
          </p:spPr>
          <p:txBody>
            <a:bodyPr/>
            <a:lstStyle/>
            <a:p>
              <a:endParaRPr lang="en-US"/>
            </a:p>
          </p:txBody>
        </p:sp>
        <p:sp>
          <p:nvSpPr>
            <p:cNvPr id="12" name="TextBox 12">
              <a:extLst>
                <a:ext uri="{FF2B5EF4-FFF2-40B4-BE49-F238E27FC236}">
                  <a16:creationId xmlns:a16="http://schemas.microsoft.com/office/drawing/2014/main" id="{792CF1A7-8670-8CD0-3C0C-3CB31E0FE853}"/>
                </a:ext>
              </a:extLst>
            </p:cNvPr>
            <p:cNvSpPr txBox="1"/>
            <p:nvPr/>
          </p:nvSpPr>
          <p:spPr>
            <a:xfrm>
              <a:off x="76200" y="-133350"/>
              <a:ext cx="660400" cy="869950"/>
            </a:xfrm>
            <a:prstGeom prst="roundRect">
              <a:avLst/>
            </a:prstGeom>
          </p:spPr>
          <p:txBody>
            <a:bodyPr lIns="50800" tIns="50800" rIns="50800" bIns="50800" rtlCol="0" anchor="ctr"/>
            <a:lstStyle/>
            <a:p>
              <a:pPr algn="ctr">
                <a:lnSpc>
                  <a:spcPts val="3941"/>
                </a:lnSpc>
              </a:pPr>
              <a:endParaRPr/>
            </a:p>
          </p:txBody>
        </p:sp>
      </p:grpSp>
      <p:sp>
        <p:nvSpPr>
          <p:cNvPr id="13" name="TextBox 13">
            <a:extLst>
              <a:ext uri="{FF2B5EF4-FFF2-40B4-BE49-F238E27FC236}">
                <a16:creationId xmlns:a16="http://schemas.microsoft.com/office/drawing/2014/main" id="{036185EE-2370-A407-A627-1A9291FAC7B2}"/>
              </a:ext>
            </a:extLst>
          </p:cNvPr>
          <p:cNvSpPr txBox="1"/>
          <p:nvPr/>
        </p:nvSpPr>
        <p:spPr>
          <a:xfrm>
            <a:off x="2660367" y="3650113"/>
            <a:ext cx="3558964"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Structure and Architecture</a:t>
            </a:r>
            <a:endParaRPr lang="en-US" sz="2000" dirty="0">
              <a:solidFill>
                <a:schemeClr val="bg1"/>
              </a:solidFill>
              <a:latin typeface="Mokoto" panose="020B0604020202020204" charset="0"/>
              <a:ea typeface="Mokoto"/>
              <a:cs typeface="Mokoto"/>
              <a:sym typeface="Mokoto"/>
            </a:endParaRPr>
          </a:p>
        </p:txBody>
      </p:sp>
      <p:sp>
        <p:nvSpPr>
          <p:cNvPr id="15" name="TextBox 15">
            <a:extLst>
              <a:ext uri="{FF2B5EF4-FFF2-40B4-BE49-F238E27FC236}">
                <a16:creationId xmlns:a16="http://schemas.microsoft.com/office/drawing/2014/main" id="{7DE07C3F-256A-92F8-EAAA-27B00C6A50A2}"/>
              </a:ext>
            </a:extLst>
          </p:cNvPr>
          <p:cNvSpPr txBox="1"/>
          <p:nvPr/>
        </p:nvSpPr>
        <p:spPr>
          <a:xfrm>
            <a:off x="3165423" y="4639896"/>
            <a:ext cx="2631285" cy="4739759"/>
          </a:xfrm>
          <a:prstGeom prst="rect">
            <a:avLst/>
          </a:prstGeom>
        </p:spPr>
        <p:txBody>
          <a:bodyPr wrap="square" lIns="0" tIns="0" rIns="0" bIns="0" rtlCol="0" anchor="t">
            <a:spAutoFit/>
          </a:bodyPr>
          <a:lstStyle/>
          <a:p>
            <a:pPr algn="ctr" rtl="1"/>
            <a:r>
              <a:rPr lang="fa-IR" sz="2800" dirty="0">
                <a:solidFill>
                  <a:schemeClr val="bg1"/>
                </a:solidFill>
                <a:cs typeface="2  Elm Border" panose="00000400000000000000" pitchFamily="2" charset="-78"/>
              </a:rPr>
              <a:t>معماری </a:t>
            </a:r>
            <a:r>
              <a:rPr lang="en-US" sz="2800" dirty="0">
                <a:solidFill>
                  <a:schemeClr val="bg1"/>
                </a:solidFill>
                <a:cs typeface="2  Elm Border" panose="00000400000000000000" pitchFamily="2" charset="-78"/>
              </a:rPr>
              <a:t>MoE </a:t>
            </a:r>
            <a:r>
              <a:rPr lang="fa-IR" sz="2800" dirty="0">
                <a:solidFill>
                  <a:schemeClr val="bg1"/>
                </a:solidFill>
                <a:cs typeface="2  Elm Border" panose="00000400000000000000" pitchFamily="2" charset="-78"/>
              </a:rPr>
              <a:t>متمرکز است؛ یک گیت مرکزی وظیفه تخصیص ورودی‌ها به </a:t>
            </a:r>
            <a:r>
              <a:rPr lang="en-US" sz="2800" dirty="0">
                <a:solidFill>
                  <a:schemeClr val="bg1"/>
                </a:solidFill>
                <a:cs typeface="2  Elm Border" panose="00000400000000000000" pitchFamily="2" charset="-78"/>
              </a:rPr>
              <a:t> Expert</a:t>
            </a:r>
            <a:r>
              <a:rPr lang="fa-IR" sz="2800" dirty="0">
                <a:solidFill>
                  <a:schemeClr val="bg1"/>
                </a:solidFill>
                <a:cs typeface="2  Elm Border" panose="00000400000000000000" pitchFamily="2" charset="-78"/>
              </a:rPr>
              <a:t>ها را بر عهده دارد. اما </a:t>
            </a:r>
            <a:r>
              <a:rPr lang="en-US" sz="2800" dirty="0">
                <a:solidFill>
                  <a:schemeClr val="bg1"/>
                </a:solidFill>
                <a:cs typeface="2  Elm Border" panose="00000400000000000000" pitchFamily="2" charset="-78"/>
              </a:rPr>
              <a:t>MAS </a:t>
            </a:r>
            <a:r>
              <a:rPr lang="fa-IR" sz="2800" dirty="0">
                <a:solidFill>
                  <a:schemeClr val="bg1"/>
                </a:solidFill>
                <a:cs typeface="2  Elm Border" panose="00000400000000000000" pitchFamily="2" charset="-78"/>
              </a:rPr>
              <a:t>معماری غیرمتمرکز چندعامله دارد که در آن هر عامل مستقل عمل می‌کند</a:t>
            </a:r>
            <a:endParaRPr lang="en-US" sz="2400" dirty="0">
              <a:solidFill>
                <a:schemeClr val="bg1"/>
              </a:solidFill>
              <a:latin typeface="Montserrat"/>
              <a:ea typeface="Montserrat"/>
              <a:cs typeface="2  Elm Border" panose="00000400000000000000" pitchFamily="2" charset="-78"/>
              <a:sym typeface="Montserrat"/>
            </a:endParaRPr>
          </a:p>
        </p:txBody>
      </p:sp>
      <p:grpSp>
        <p:nvGrpSpPr>
          <p:cNvPr id="16" name="Group 16">
            <a:extLst>
              <a:ext uri="{FF2B5EF4-FFF2-40B4-BE49-F238E27FC236}">
                <a16:creationId xmlns:a16="http://schemas.microsoft.com/office/drawing/2014/main" id="{AEBBC83D-BE44-D22B-0341-FA2F43925518}"/>
              </a:ext>
            </a:extLst>
          </p:cNvPr>
          <p:cNvGrpSpPr/>
          <p:nvPr/>
        </p:nvGrpSpPr>
        <p:grpSpPr>
          <a:xfrm>
            <a:off x="7405807" y="4388302"/>
            <a:ext cx="3476386" cy="5462074"/>
            <a:chOff x="0" y="0"/>
            <a:chExt cx="812800" cy="812800"/>
          </a:xfrm>
        </p:grpSpPr>
        <p:sp>
          <p:nvSpPr>
            <p:cNvPr id="17" name="Freeform 17">
              <a:extLst>
                <a:ext uri="{FF2B5EF4-FFF2-40B4-BE49-F238E27FC236}">
                  <a16:creationId xmlns:a16="http://schemas.microsoft.com/office/drawing/2014/main" id="{75606CD3-D062-7079-A269-8694FA0095ED}"/>
                </a:ext>
              </a:extLst>
            </p:cNvPr>
            <p:cNvSpPr/>
            <p:nvPr/>
          </p:nvSpPr>
          <p:spPr>
            <a:xfrm>
              <a:off x="0" y="0"/>
              <a:ext cx="812800" cy="812800"/>
            </a:xfrm>
            <a:prstGeom prst="roundRect">
              <a:avLst/>
            </a:prstGeom>
            <a:solidFill>
              <a:srgbClr val="D56BE1"/>
            </a:solidFill>
          </p:spPr>
          <p:txBody>
            <a:bodyPr/>
            <a:lstStyle/>
            <a:p>
              <a:endParaRPr lang="en-US"/>
            </a:p>
          </p:txBody>
        </p:sp>
        <p:sp>
          <p:nvSpPr>
            <p:cNvPr id="18" name="TextBox 18">
              <a:extLst>
                <a:ext uri="{FF2B5EF4-FFF2-40B4-BE49-F238E27FC236}">
                  <a16:creationId xmlns:a16="http://schemas.microsoft.com/office/drawing/2014/main" id="{71F4B48E-DAB0-473C-5B5A-78F7C5DF05F3}"/>
                </a:ext>
              </a:extLst>
            </p:cNvPr>
            <p:cNvSpPr txBox="1"/>
            <p:nvPr/>
          </p:nvSpPr>
          <p:spPr>
            <a:xfrm>
              <a:off x="76200" y="-133350"/>
              <a:ext cx="660400" cy="869950"/>
            </a:xfrm>
            <a:prstGeom prst="roundRect">
              <a:avLst/>
            </a:prstGeom>
          </p:spPr>
          <p:txBody>
            <a:bodyPr lIns="50800" tIns="50800" rIns="50800" bIns="50800" rtlCol="0" anchor="ctr"/>
            <a:lstStyle/>
            <a:p>
              <a:pPr algn="ctr">
                <a:lnSpc>
                  <a:spcPts val="3941"/>
                </a:lnSpc>
              </a:pPr>
              <a:endParaRPr/>
            </a:p>
          </p:txBody>
        </p:sp>
      </p:grpSp>
      <p:sp>
        <p:nvSpPr>
          <p:cNvPr id="19" name="TextBox 19">
            <a:extLst>
              <a:ext uri="{FF2B5EF4-FFF2-40B4-BE49-F238E27FC236}">
                <a16:creationId xmlns:a16="http://schemas.microsoft.com/office/drawing/2014/main" id="{E8720449-03FB-20D1-ECD3-25E6F3FD0574}"/>
              </a:ext>
            </a:extLst>
          </p:cNvPr>
          <p:cNvSpPr txBox="1"/>
          <p:nvPr/>
        </p:nvSpPr>
        <p:spPr>
          <a:xfrm>
            <a:off x="7291145" y="3650113"/>
            <a:ext cx="3558964"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Interaction and Coordination</a:t>
            </a:r>
            <a:endParaRPr lang="en-US" sz="2000" dirty="0">
              <a:solidFill>
                <a:schemeClr val="bg1"/>
              </a:solidFill>
              <a:latin typeface="Mokoto" panose="020B0604020202020204" charset="0"/>
              <a:ea typeface="Mokoto"/>
              <a:cs typeface="Mokoto"/>
              <a:sym typeface="Mokoto"/>
            </a:endParaRPr>
          </a:p>
        </p:txBody>
      </p:sp>
      <p:sp>
        <p:nvSpPr>
          <p:cNvPr id="21" name="TextBox 21">
            <a:extLst>
              <a:ext uri="{FF2B5EF4-FFF2-40B4-BE49-F238E27FC236}">
                <a16:creationId xmlns:a16="http://schemas.microsoft.com/office/drawing/2014/main" id="{CE889902-E98B-C583-61D8-6C63DB845D44}"/>
              </a:ext>
            </a:extLst>
          </p:cNvPr>
          <p:cNvSpPr txBox="1"/>
          <p:nvPr/>
        </p:nvSpPr>
        <p:spPr>
          <a:xfrm>
            <a:off x="7942416" y="4280017"/>
            <a:ext cx="2406417" cy="5501506"/>
          </a:xfrm>
          <a:prstGeom prst="rect">
            <a:avLst/>
          </a:prstGeom>
        </p:spPr>
        <p:txBody>
          <a:bodyPr wrap="square" lIns="0" tIns="0" rIns="0" bIns="0" rtlCol="0" anchor="t">
            <a:spAutoFit/>
          </a:bodyPr>
          <a:lstStyle/>
          <a:p>
            <a:pPr algn="ctr" rtl="1">
              <a:lnSpc>
                <a:spcPct val="150000"/>
              </a:lnSpc>
            </a:pPr>
            <a:r>
              <a:rPr lang="fa-IR" sz="2000" dirty="0">
                <a:solidFill>
                  <a:schemeClr val="bg1"/>
                </a:solidFill>
                <a:cs typeface="2  Elm Border" panose="00000400000000000000" pitchFamily="2" charset="-78"/>
              </a:rPr>
              <a:t>در </a:t>
            </a:r>
            <a:r>
              <a:rPr lang="en-US" sz="2000" dirty="0">
                <a:solidFill>
                  <a:schemeClr val="bg1"/>
                </a:solidFill>
                <a:cs typeface="2  Elm Border" panose="00000400000000000000" pitchFamily="2" charset="-78"/>
              </a:rPr>
              <a:t>MoE </a:t>
            </a:r>
            <a:r>
              <a:rPr lang="fa-IR" sz="2000" dirty="0">
                <a:solidFill>
                  <a:schemeClr val="bg1"/>
                </a:solidFill>
                <a:cs typeface="2  Elm Border" panose="00000400000000000000" pitchFamily="2" charset="-78"/>
              </a:rPr>
              <a:t>تعامل بین اجزا از طریق گیت مرکزی انجام می‌شود، در حالی که در </a:t>
            </a:r>
            <a:r>
              <a:rPr lang="en-US" sz="2000" dirty="0">
                <a:solidFill>
                  <a:schemeClr val="bg1"/>
                </a:solidFill>
                <a:cs typeface="2  Elm Border" panose="00000400000000000000" pitchFamily="2" charset="-78"/>
              </a:rPr>
              <a:t>MAS </a:t>
            </a:r>
            <a:r>
              <a:rPr lang="fa-IR" sz="2000" dirty="0">
                <a:solidFill>
                  <a:schemeClr val="bg1"/>
                </a:solidFill>
                <a:cs typeface="2  Elm Border" panose="00000400000000000000" pitchFamily="2" charset="-78"/>
              </a:rPr>
              <a:t>هر عامل براساس پروتکل‌های از پیش تعریف‌شده می‌تواند با عوامل دیگر ارتباط و همکاری کندبه عبارتی، </a:t>
            </a:r>
            <a:r>
              <a:rPr lang="en-US" sz="2000" dirty="0">
                <a:solidFill>
                  <a:schemeClr val="bg1"/>
                </a:solidFill>
                <a:cs typeface="2  Elm Border" panose="00000400000000000000" pitchFamily="2" charset="-78"/>
              </a:rPr>
              <a:t>MoE </a:t>
            </a:r>
            <a:r>
              <a:rPr lang="fa-IR" sz="2000" dirty="0">
                <a:solidFill>
                  <a:schemeClr val="bg1"/>
                </a:solidFill>
                <a:cs typeface="2  Elm Border" panose="00000400000000000000" pitchFamily="2" charset="-78"/>
              </a:rPr>
              <a:t>یک شبکه متمرکز با کنترل مرکزی است ولی </a:t>
            </a:r>
            <a:r>
              <a:rPr lang="en-US" sz="2000" dirty="0">
                <a:solidFill>
                  <a:schemeClr val="bg1"/>
                </a:solidFill>
                <a:cs typeface="2  Elm Border" panose="00000400000000000000" pitchFamily="2" charset="-78"/>
              </a:rPr>
              <a:t>MAS </a:t>
            </a:r>
            <a:r>
              <a:rPr lang="fa-IR" sz="2000" dirty="0">
                <a:solidFill>
                  <a:schemeClr val="bg1"/>
                </a:solidFill>
                <a:cs typeface="2  Elm Border" panose="00000400000000000000" pitchFamily="2" charset="-78"/>
              </a:rPr>
              <a:t>فضایی توزیع‌شده و تعاملی است</a:t>
            </a:r>
            <a:endParaRPr lang="en-US" dirty="0">
              <a:solidFill>
                <a:schemeClr val="bg1"/>
              </a:solidFill>
              <a:latin typeface="Montserrat"/>
              <a:ea typeface="Montserrat"/>
              <a:cs typeface="2  Elm Border" panose="00000400000000000000" pitchFamily="2" charset="-78"/>
              <a:sym typeface="Montserrat"/>
            </a:endParaRPr>
          </a:p>
        </p:txBody>
      </p:sp>
      <p:grpSp>
        <p:nvGrpSpPr>
          <p:cNvPr id="22" name="Group 22">
            <a:extLst>
              <a:ext uri="{FF2B5EF4-FFF2-40B4-BE49-F238E27FC236}">
                <a16:creationId xmlns:a16="http://schemas.microsoft.com/office/drawing/2014/main" id="{72BE7714-5848-45C3-60F3-DC88D43F312B}"/>
              </a:ext>
            </a:extLst>
          </p:cNvPr>
          <p:cNvGrpSpPr/>
          <p:nvPr/>
        </p:nvGrpSpPr>
        <p:grpSpPr>
          <a:xfrm>
            <a:off x="12081884" y="4388301"/>
            <a:ext cx="3476386" cy="5462073"/>
            <a:chOff x="0" y="0"/>
            <a:chExt cx="812800" cy="812800"/>
          </a:xfrm>
        </p:grpSpPr>
        <p:sp>
          <p:nvSpPr>
            <p:cNvPr id="23" name="Freeform 23">
              <a:extLst>
                <a:ext uri="{FF2B5EF4-FFF2-40B4-BE49-F238E27FC236}">
                  <a16:creationId xmlns:a16="http://schemas.microsoft.com/office/drawing/2014/main" id="{D6310661-1D3A-7D21-3393-7B68680FF112}"/>
                </a:ext>
              </a:extLst>
            </p:cNvPr>
            <p:cNvSpPr/>
            <p:nvPr/>
          </p:nvSpPr>
          <p:spPr>
            <a:xfrm>
              <a:off x="0" y="0"/>
              <a:ext cx="812800" cy="812800"/>
            </a:xfrm>
            <a:prstGeom prst="roundRect">
              <a:avLst/>
            </a:prstGeom>
            <a:solidFill>
              <a:srgbClr val="D56BE1"/>
            </a:solidFill>
          </p:spPr>
          <p:txBody>
            <a:bodyPr/>
            <a:lstStyle/>
            <a:p>
              <a:endParaRPr lang="en-US"/>
            </a:p>
          </p:txBody>
        </p:sp>
        <p:sp>
          <p:nvSpPr>
            <p:cNvPr id="24" name="TextBox 24">
              <a:extLst>
                <a:ext uri="{FF2B5EF4-FFF2-40B4-BE49-F238E27FC236}">
                  <a16:creationId xmlns:a16="http://schemas.microsoft.com/office/drawing/2014/main" id="{D506B77D-F2B9-62CE-8D8C-206C25095589}"/>
                </a:ext>
              </a:extLst>
            </p:cNvPr>
            <p:cNvSpPr txBox="1"/>
            <p:nvPr/>
          </p:nvSpPr>
          <p:spPr>
            <a:xfrm>
              <a:off x="76200" y="-133350"/>
              <a:ext cx="660400" cy="869950"/>
            </a:xfrm>
            <a:prstGeom prst="roundRect">
              <a:avLst/>
            </a:prstGeom>
          </p:spPr>
          <p:txBody>
            <a:bodyPr lIns="50800" tIns="50800" rIns="50800" bIns="50800" rtlCol="0" anchor="ctr"/>
            <a:lstStyle/>
            <a:p>
              <a:pPr algn="ctr">
                <a:lnSpc>
                  <a:spcPts val="3941"/>
                </a:lnSpc>
              </a:pPr>
              <a:endParaRPr/>
            </a:p>
          </p:txBody>
        </p:sp>
      </p:grpSp>
      <p:sp>
        <p:nvSpPr>
          <p:cNvPr id="25" name="TextBox 25">
            <a:extLst>
              <a:ext uri="{FF2B5EF4-FFF2-40B4-BE49-F238E27FC236}">
                <a16:creationId xmlns:a16="http://schemas.microsoft.com/office/drawing/2014/main" id="{31A97270-F8C6-829A-0336-F809C814A7B8}"/>
              </a:ext>
            </a:extLst>
          </p:cNvPr>
          <p:cNvSpPr txBox="1"/>
          <p:nvPr/>
        </p:nvSpPr>
        <p:spPr>
          <a:xfrm>
            <a:off x="12103687" y="3398365"/>
            <a:ext cx="3558964" cy="881652"/>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Resource Management and Scalability</a:t>
            </a:r>
            <a:endParaRPr lang="en-US" sz="2000" dirty="0">
              <a:solidFill>
                <a:schemeClr val="bg1"/>
              </a:solidFill>
              <a:latin typeface="Mokoto" panose="020B0604020202020204" charset="0"/>
              <a:ea typeface="Mokoto"/>
              <a:cs typeface="Mokoto"/>
              <a:sym typeface="Mokoto"/>
            </a:endParaRPr>
          </a:p>
        </p:txBody>
      </p:sp>
      <p:sp>
        <p:nvSpPr>
          <p:cNvPr id="27" name="TextBox 27">
            <a:extLst>
              <a:ext uri="{FF2B5EF4-FFF2-40B4-BE49-F238E27FC236}">
                <a16:creationId xmlns:a16="http://schemas.microsoft.com/office/drawing/2014/main" id="{76FDB58F-B5E4-5FD2-D0E2-8F485F20BF4E}"/>
              </a:ext>
            </a:extLst>
          </p:cNvPr>
          <p:cNvSpPr txBox="1"/>
          <p:nvPr/>
        </p:nvSpPr>
        <p:spPr>
          <a:xfrm>
            <a:off x="12577217" y="4468353"/>
            <a:ext cx="2406417" cy="5170646"/>
          </a:xfrm>
          <a:prstGeom prst="rect">
            <a:avLst/>
          </a:prstGeom>
        </p:spPr>
        <p:txBody>
          <a:bodyPr lIns="0" tIns="0" rIns="0" bIns="0" rtlCol="0" anchor="t">
            <a:spAutoFit/>
          </a:bodyPr>
          <a:lstStyle/>
          <a:p>
            <a:pPr algn="ctr" rtl="1"/>
            <a:r>
              <a:rPr lang="fa-IR" sz="2400" dirty="0">
                <a:solidFill>
                  <a:schemeClr val="bg1"/>
                </a:solidFill>
                <a:cs typeface="2  Elm Border" panose="00000400000000000000" pitchFamily="2" charset="-78"/>
              </a:rPr>
              <a:t>در </a:t>
            </a:r>
            <a:r>
              <a:rPr lang="en-US" sz="2400" dirty="0">
                <a:solidFill>
                  <a:schemeClr val="bg1"/>
                </a:solidFill>
                <a:cs typeface="2  Elm Border" panose="00000400000000000000" pitchFamily="2" charset="-78"/>
              </a:rPr>
              <a:t>MoE، </a:t>
            </a:r>
            <a:r>
              <a:rPr lang="fa-IR" sz="2400" dirty="0">
                <a:solidFill>
                  <a:schemeClr val="bg1"/>
                </a:solidFill>
                <a:cs typeface="2  Elm Border" panose="00000400000000000000" pitchFamily="2" charset="-78"/>
              </a:rPr>
              <a:t>تخصیص منابع محاسباتی به‌صورت شرطی است (فقط </a:t>
            </a:r>
            <a:r>
              <a:rPr lang="en-US" sz="2400" dirty="0">
                <a:solidFill>
                  <a:schemeClr val="bg1"/>
                </a:solidFill>
                <a:cs typeface="2  Elm Border" panose="00000400000000000000" pitchFamily="2" charset="-78"/>
              </a:rPr>
              <a:t> Expert</a:t>
            </a:r>
            <a:r>
              <a:rPr lang="fa-IR" sz="2400" dirty="0">
                <a:solidFill>
                  <a:schemeClr val="bg1"/>
                </a:solidFill>
                <a:cs typeface="2  Elm Border" panose="00000400000000000000" pitchFamily="2" charset="-78"/>
              </a:rPr>
              <a:t>های مرتبط فعال می‌شوند) که مقیاس‌پذیری بالاتری ایجاد می‌کند</a:t>
            </a:r>
            <a:r>
              <a:rPr lang="en-US" sz="2400" dirty="0">
                <a:solidFill>
                  <a:schemeClr val="bg1"/>
                </a:solidFill>
                <a:cs typeface="2  Elm Border" panose="00000400000000000000" pitchFamily="2" charset="-78"/>
              </a:rPr>
              <a:t>. </a:t>
            </a:r>
            <a:r>
              <a:rPr lang="fa-IR" sz="2400" dirty="0">
                <a:solidFill>
                  <a:schemeClr val="bg1"/>
                </a:solidFill>
                <a:cs typeface="2  Elm Border" panose="00000400000000000000" pitchFamily="2" charset="-78"/>
              </a:rPr>
              <a:t>اما </a:t>
            </a:r>
            <a:r>
              <a:rPr lang="en-US" sz="2400" dirty="0">
                <a:solidFill>
                  <a:schemeClr val="bg1"/>
                </a:solidFill>
                <a:cs typeface="2  Elm Border" panose="00000400000000000000" pitchFamily="2" charset="-78"/>
              </a:rPr>
              <a:t>MAS </a:t>
            </a:r>
            <a:r>
              <a:rPr lang="fa-IR" sz="2400" dirty="0">
                <a:solidFill>
                  <a:schemeClr val="bg1"/>
                </a:solidFill>
                <a:cs typeface="2  Elm Border" panose="00000400000000000000" pitchFamily="2" charset="-78"/>
              </a:rPr>
              <a:t>با توزیع بار بین عوامل متعدد و تحمل خطای ناشی از خرابی یک عامل، مقیاس‌پذیری و پایداری بیشتری دارد</a:t>
            </a:r>
            <a:endParaRPr lang="en-US" sz="2000" dirty="0">
              <a:solidFill>
                <a:schemeClr val="bg1"/>
              </a:solidFill>
              <a:latin typeface="Montserrat"/>
              <a:ea typeface="Montserrat"/>
              <a:cs typeface="2  Elm Border" panose="00000400000000000000" pitchFamily="2" charset="-78"/>
              <a:sym typeface="Montserrat"/>
            </a:endParaRPr>
          </a:p>
        </p:txBody>
      </p:sp>
      <p:sp>
        <p:nvSpPr>
          <p:cNvPr id="28" name="TextBox 28">
            <a:extLst>
              <a:ext uri="{FF2B5EF4-FFF2-40B4-BE49-F238E27FC236}">
                <a16:creationId xmlns:a16="http://schemas.microsoft.com/office/drawing/2014/main" id="{3CD2D56C-429D-4330-5593-E83A1BA8E903}"/>
              </a:ext>
            </a:extLst>
          </p:cNvPr>
          <p:cNvSpPr txBox="1"/>
          <p:nvPr/>
        </p:nvSpPr>
        <p:spPr>
          <a:xfrm>
            <a:off x="4876284" y="1437183"/>
            <a:ext cx="8535432" cy="1107996"/>
          </a:xfrm>
          <a:prstGeom prst="rect">
            <a:avLst/>
          </a:prstGeom>
        </p:spPr>
        <p:txBody>
          <a:bodyPr lIns="0" tIns="0" rIns="0" bIns="0" rtlCol="0" anchor="t">
            <a:spAutoFit/>
          </a:bodyPr>
          <a:lstStyle/>
          <a:p>
            <a:pPr algn="ctr"/>
            <a:r>
              <a:rPr lang="en-US" sz="3600" dirty="0">
                <a:solidFill>
                  <a:schemeClr val="bg1"/>
                </a:solidFill>
                <a:latin typeface="Mokoto" panose="020B0604020202020204" charset="0"/>
              </a:rPr>
              <a:t>Comparison of </a:t>
            </a:r>
            <a:r>
              <a:rPr lang="en-US" sz="3600" dirty="0">
                <a:solidFill>
                  <a:schemeClr val="accent4"/>
                </a:solidFill>
                <a:latin typeface="Mokoto" panose="020B0604020202020204" charset="0"/>
              </a:rPr>
              <a:t>MoE</a:t>
            </a:r>
            <a:r>
              <a:rPr lang="en-US" sz="3600" dirty="0">
                <a:solidFill>
                  <a:schemeClr val="bg1"/>
                </a:solidFill>
                <a:latin typeface="Mokoto" panose="020B0604020202020204" charset="0"/>
              </a:rPr>
              <a:t> and </a:t>
            </a:r>
            <a:r>
              <a:rPr lang="en-US" sz="3600" dirty="0">
                <a:solidFill>
                  <a:schemeClr val="accent4"/>
                </a:solidFill>
                <a:latin typeface="Mokoto" panose="020B0604020202020204" charset="0"/>
              </a:rPr>
              <a:t>MAS</a:t>
            </a:r>
            <a:r>
              <a:rPr lang="en-US" sz="3600" dirty="0">
                <a:solidFill>
                  <a:schemeClr val="bg1"/>
                </a:solidFill>
                <a:latin typeface="Mokoto" panose="020B0604020202020204" charset="0"/>
              </a:rPr>
              <a:t> structures</a:t>
            </a:r>
          </a:p>
        </p:txBody>
      </p:sp>
    </p:spTree>
    <p:extLst>
      <p:ext uri="{BB962C8B-B14F-4D97-AF65-F5344CB8AC3E}">
        <p14:creationId xmlns:p14="http://schemas.microsoft.com/office/powerpoint/2010/main" val="1468227121"/>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p:cNvGrpSpPr/>
        <p:nvPr/>
      </p:nvGrpSpPr>
      <p:grpSpPr>
        <a:xfrm>
          <a:off x="0" y="0"/>
          <a:ext cx="0" cy="0"/>
          <a:chOff x="0" y="0"/>
          <a:chExt cx="0" cy="0"/>
        </a:xfrm>
      </p:grpSpPr>
      <p:sp>
        <p:nvSpPr>
          <p:cNvPr id="2" name="Freeform 2"/>
          <p:cNvSpPr/>
          <p:nvPr/>
        </p:nvSpPr>
        <p:spPr>
          <a:xfrm rot="1392916">
            <a:off x="798078" y="9424582"/>
            <a:ext cx="1158181" cy="1295867"/>
          </a:xfrm>
          <a:custGeom>
            <a:avLst/>
            <a:gdLst/>
            <a:ahLst/>
            <a:cxnLst/>
            <a:rect l="l" t="t" r="r" b="b"/>
            <a:pathLst>
              <a:path w="1158181" h="1295867">
                <a:moveTo>
                  <a:pt x="0" y="0"/>
                </a:moveTo>
                <a:lnTo>
                  <a:pt x="1158181" y="0"/>
                </a:lnTo>
                <a:lnTo>
                  <a:pt x="1158181" y="1295867"/>
                </a:lnTo>
                <a:lnTo>
                  <a:pt x="0" y="1295867"/>
                </a:lnTo>
                <a:lnTo>
                  <a:pt x="0" y="0"/>
                </a:lnTo>
                <a:close/>
              </a:path>
            </a:pathLst>
          </a:custGeom>
          <a:blipFill>
            <a:blip r:embed="rId2"/>
            <a:stretch>
              <a:fillRect/>
            </a:stretch>
          </a:blipFill>
        </p:spPr>
        <p:txBody>
          <a:bodyPr/>
          <a:lstStyle/>
          <a:p>
            <a:endParaRPr lang="en-US"/>
          </a:p>
        </p:txBody>
      </p:sp>
      <p:sp>
        <p:nvSpPr>
          <p:cNvPr id="3" name="Freeform 3"/>
          <p:cNvSpPr/>
          <p:nvPr/>
        </p:nvSpPr>
        <p:spPr>
          <a:xfrm rot="-1600701">
            <a:off x="17242236" y="2127270"/>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3"/>
            <a:stretch>
              <a:fillRect/>
            </a:stretch>
          </a:blipFill>
        </p:spPr>
        <p:txBody>
          <a:bodyPr/>
          <a:lstStyle/>
          <a:p>
            <a:endParaRPr lang="en-US"/>
          </a:p>
        </p:txBody>
      </p:sp>
      <p:sp>
        <p:nvSpPr>
          <p:cNvPr id="4" name="Freeform 4"/>
          <p:cNvSpPr/>
          <p:nvPr/>
        </p:nvSpPr>
        <p:spPr>
          <a:xfrm rot="1558470">
            <a:off x="16948989" y="8710007"/>
            <a:ext cx="1129301" cy="1199788"/>
          </a:xfrm>
          <a:custGeom>
            <a:avLst/>
            <a:gdLst/>
            <a:ahLst/>
            <a:cxnLst/>
            <a:rect l="l" t="t" r="r" b="b"/>
            <a:pathLst>
              <a:path w="1129301" h="1199788">
                <a:moveTo>
                  <a:pt x="0" y="0"/>
                </a:moveTo>
                <a:lnTo>
                  <a:pt x="1129301" y="0"/>
                </a:lnTo>
                <a:lnTo>
                  <a:pt x="1129301" y="1199789"/>
                </a:lnTo>
                <a:lnTo>
                  <a:pt x="0" y="1199789"/>
                </a:lnTo>
                <a:lnTo>
                  <a:pt x="0" y="0"/>
                </a:lnTo>
                <a:close/>
              </a:path>
            </a:pathLst>
          </a:custGeom>
          <a:blipFill>
            <a:blip r:embed="rId4"/>
            <a:stretch>
              <a:fillRect/>
            </a:stretch>
          </a:blipFill>
        </p:spPr>
        <p:txBody>
          <a:bodyPr/>
          <a:lstStyle/>
          <a:p>
            <a:endParaRPr lang="en-US"/>
          </a:p>
        </p:txBody>
      </p:sp>
      <p:sp>
        <p:nvSpPr>
          <p:cNvPr id="5" name="Freeform 5"/>
          <p:cNvSpPr/>
          <p:nvPr/>
        </p:nvSpPr>
        <p:spPr>
          <a:xfrm>
            <a:off x="-430379" y="2078107"/>
            <a:ext cx="1112030" cy="1140544"/>
          </a:xfrm>
          <a:custGeom>
            <a:avLst/>
            <a:gdLst/>
            <a:ahLst/>
            <a:cxnLst/>
            <a:rect l="l" t="t" r="r" b="b"/>
            <a:pathLst>
              <a:path w="1112030" h="1140544">
                <a:moveTo>
                  <a:pt x="0" y="0"/>
                </a:moveTo>
                <a:lnTo>
                  <a:pt x="1112030" y="0"/>
                </a:lnTo>
                <a:lnTo>
                  <a:pt x="1112030" y="1140543"/>
                </a:lnTo>
                <a:lnTo>
                  <a:pt x="0" y="1140543"/>
                </a:lnTo>
                <a:lnTo>
                  <a:pt x="0" y="0"/>
                </a:lnTo>
                <a:close/>
              </a:path>
            </a:pathLst>
          </a:custGeom>
          <a:blipFill>
            <a:blip r:embed="rId5"/>
            <a:stretch>
              <a:fillRect/>
            </a:stretch>
          </a:blipFill>
        </p:spPr>
        <p:txBody>
          <a:bodyPr/>
          <a:lstStyle/>
          <a:p>
            <a:endParaRPr lang="en-US"/>
          </a:p>
        </p:txBody>
      </p:sp>
      <p:sp>
        <p:nvSpPr>
          <p:cNvPr id="6" name="Freeform 6"/>
          <p:cNvSpPr/>
          <p:nvPr/>
        </p:nvSpPr>
        <p:spPr>
          <a:xfrm rot="-941928">
            <a:off x="1578330" y="-385310"/>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6"/>
            <a:stretch>
              <a:fillRect/>
            </a:stretch>
          </a:blipFill>
        </p:spPr>
        <p:txBody>
          <a:bodyPr/>
          <a:lstStyle/>
          <a:p>
            <a:endParaRPr lang="en-US"/>
          </a:p>
        </p:txBody>
      </p:sp>
      <p:sp>
        <p:nvSpPr>
          <p:cNvPr id="7" name="Freeform 7"/>
          <p:cNvSpPr/>
          <p:nvPr/>
        </p:nvSpPr>
        <p:spPr>
          <a:xfrm>
            <a:off x="-53126" y="6013288"/>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7"/>
            <a:stretch>
              <a:fillRect/>
            </a:stretch>
          </a:blipFill>
        </p:spPr>
        <p:txBody>
          <a:bodyPr/>
          <a:lstStyle/>
          <a:p>
            <a:endParaRPr lang="en-US"/>
          </a:p>
        </p:txBody>
      </p:sp>
      <p:sp>
        <p:nvSpPr>
          <p:cNvPr id="8" name="Freeform 8"/>
          <p:cNvSpPr/>
          <p:nvPr/>
        </p:nvSpPr>
        <p:spPr>
          <a:xfrm rot="1662890">
            <a:off x="17226562" y="6013288"/>
            <a:ext cx="1260214" cy="1497294"/>
          </a:xfrm>
          <a:custGeom>
            <a:avLst/>
            <a:gdLst/>
            <a:ahLst/>
            <a:cxnLst/>
            <a:rect l="l" t="t" r="r" b="b"/>
            <a:pathLst>
              <a:path w="1260214" h="1497294">
                <a:moveTo>
                  <a:pt x="0" y="0"/>
                </a:moveTo>
                <a:lnTo>
                  <a:pt x="1260214" y="0"/>
                </a:lnTo>
                <a:lnTo>
                  <a:pt x="1260214" y="1497294"/>
                </a:lnTo>
                <a:lnTo>
                  <a:pt x="0" y="1497294"/>
                </a:lnTo>
                <a:lnTo>
                  <a:pt x="0" y="0"/>
                </a:lnTo>
                <a:close/>
              </a:path>
            </a:pathLst>
          </a:custGeom>
          <a:blipFill>
            <a:blip r:embed="rId8"/>
            <a:stretch>
              <a:fillRect/>
            </a:stretch>
          </a:blipFill>
        </p:spPr>
        <p:txBody>
          <a:bodyPr/>
          <a:lstStyle/>
          <a:p>
            <a:endParaRPr lang="en-US"/>
          </a:p>
        </p:txBody>
      </p:sp>
      <p:sp>
        <p:nvSpPr>
          <p:cNvPr id="9" name="Freeform 9"/>
          <p:cNvSpPr/>
          <p:nvPr/>
        </p:nvSpPr>
        <p:spPr>
          <a:xfrm>
            <a:off x="15592158" y="-2342"/>
            <a:ext cx="850955" cy="836137"/>
          </a:xfrm>
          <a:custGeom>
            <a:avLst/>
            <a:gdLst/>
            <a:ahLst/>
            <a:cxnLst/>
            <a:rect l="l" t="t" r="r" b="b"/>
            <a:pathLst>
              <a:path w="850955" h="836137">
                <a:moveTo>
                  <a:pt x="0" y="0"/>
                </a:moveTo>
                <a:lnTo>
                  <a:pt x="850955" y="0"/>
                </a:lnTo>
                <a:lnTo>
                  <a:pt x="850955" y="836138"/>
                </a:lnTo>
                <a:lnTo>
                  <a:pt x="0" y="836138"/>
                </a:lnTo>
                <a:lnTo>
                  <a:pt x="0" y="0"/>
                </a:lnTo>
                <a:close/>
              </a:path>
            </a:pathLst>
          </a:custGeom>
          <a:blipFill>
            <a:blip r:embed="rId9"/>
            <a:stretch>
              <a:fillRect/>
            </a:stretch>
          </a:blipFill>
        </p:spPr>
        <p:txBody>
          <a:bodyPr/>
          <a:lstStyle/>
          <a:p>
            <a:endParaRPr lang="en-US"/>
          </a:p>
        </p:txBody>
      </p:sp>
      <p:grpSp>
        <p:nvGrpSpPr>
          <p:cNvPr id="10" name="Group 10"/>
          <p:cNvGrpSpPr/>
          <p:nvPr/>
        </p:nvGrpSpPr>
        <p:grpSpPr>
          <a:xfrm>
            <a:off x="2695841" y="5772388"/>
            <a:ext cx="4065709" cy="432411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56BE1"/>
            </a:solidFill>
          </p:spPr>
          <p:txBody>
            <a:bodyPr/>
            <a:lstStyle/>
            <a:p>
              <a:endParaRPr lang="en-US"/>
            </a:p>
          </p:txBody>
        </p:sp>
        <p:sp>
          <p:nvSpPr>
            <p:cNvPr id="12" name="TextBox 12"/>
            <p:cNvSpPr txBox="1"/>
            <p:nvPr/>
          </p:nvSpPr>
          <p:spPr>
            <a:xfrm>
              <a:off x="76200" y="-133350"/>
              <a:ext cx="660400" cy="869950"/>
            </a:xfrm>
            <a:prstGeom prst="rect">
              <a:avLst/>
            </a:prstGeom>
          </p:spPr>
          <p:txBody>
            <a:bodyPr lIns="50800" tIns="50800" rIns="50800" bIns="50800" rtlCol="0" anchor="ctr"/>
            <a:lstStyle/>
            <a:p>
              <a:pPr algn="ctr">
                <a:lnSpc>
                  <a:spcPts val="3941"/>
                </a:lnSpc>
              </a:pPr>
              <a:endParaRPr/>
            </a:p>
          </p:txBody>
        </p:sp>
      </p:grpSp>
      <p:sp>
        <p:nvSpPr>
          <p:cNvPr id="13" name="TextBox 13"/>
          <p:cNvSpPr txBox="1"/>
          <p:nvPr/>
        </p:nvSpPr>
        <p:spPr>
          <a:xfrm>
            <a:off x="2949213" y="4706266"/>
            <a:ext cx="3558964" cy="881652"/>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Integration in Application Frameworks</a:t>
            </a:r>
            <a:endParaRPr lang="en-US" sz="2000" dirty="0">
              <a:solidFill>
                <a:schemeClr val="bg1"/>
              </a:solidFill>
              <a:latin typeface="Mokoto" panose="020B0604020202020204" charset="0"/>
              <a:ea typeface="Mokoto"/>
              <a:cs typeface="Mokoto"/>
              <a:sym typeface="Mokoto"/>
            </a:endParaRPr>
          </a:p>
        </p:txBody>
      </p:sp>
      <p:sp>
        <p:nvSpPr>
          <p:cNvPr id="14" name="TextBox 14"/>
          <p:cNvSpPr txBox="1"/>
          <p:nvPr/>
        </p:nvSpPr>
        <p:spPr>
          <a:xfrm>
            <a:off x="4191441" y="4067366"/>
            <a:ext cx="1074508" cy="550827"/>
          </a:xfrm>
          <a:prstGeom prst="rect">
            <a:avLst/>
          </a:prstGeom>
        </p:spPr>
        <p:txBody>
          <a:bodyPr lIns="0" tIns="0" rIns="0" bIns="0" rtlCol="0" anchor="t">
            <a:spAutoFit/>
          </a:bodyPr>
          <a:lstStyle/>
          <a:p>
            <a:pPr algn="ctr">
              <a:lnSpc>
                <a:spcPts val="4542"/>
              </a:lnSpc>
              <a:spcBef>
                <a:spcPct val="0"/>
              </a:spcBef>
            </a:pPr>
            <a:r>
              <a:rPr lang="en-US" sz="3244" dirty="0">
                <a:solidFill>
                  <a:srgbClr val="FFFFFF"/>
                </a:solidFill>
                <a:latin typeface="Mokoto"/>
                <a:ea typeface="Mokoto"/>
                <a:cs typeface="Mokoto"/>
                <a:sym typeface="Mokoto"/>
              </a:rPr>
              <a:t>01</a:t>
            </a:r>
          </a:p>
        </p:txBody>
      </p:sp>
      <p:sp>
        <p:nvSpPr>
          <p:cNvPr id="15" name="TextBox 15"/>
          <p:cNvSpPr txBox="1"/>
          <p:nvPr/>
        </p:nvSpPr>
        <p:spPr>
          <a:xfrm>
            <a:off x="3411382" y="5953642"/>
            <a:ext cx="2830268" cy="4062651"/>
          </a:xfrm>
          <a:prstGeom prst="rect">
            <a:avLst/>
          </a:prstGeom>
        </p:spPr>
        <p:txBody>
          <a:bodyPr wrap="square" lIns="0" tIns="0" rIns="0" bIns="0" rtlCol="0" anchor="t">
            <a:spAutoFit/>
          </a:bodyPr>
          <a:lstStyle/>
          <a:p>
            <a:pPr algn="ctr" rtl="1"/>
            <a:r>
              <a:rPr lang="fa-IR" sz="2400" dirty="0">
                <a:solidFill>
                  <a:schemeClr val="bg1"/>
                </a:solidFill>
                <a:cs typeface="2  Elm Border" panose="00000400000000000000" pitchFamily="2" charset="-78"/>
              </a:rPr>
              <a:t>در برخی رویکردها می‌توان از هر دو معماری </a:t>
            </a:r>
            <a:r>
              <a:rPr lang="en-US" sz="2400" dirty="0">
                <a:solidFill>
                  <a:schemeClr val="bg1"/>
                </a:solidFill>
                <a:cs typeface="2  Elm Border" panose="00000400000000000000" pitchFamily="2" charset="-78"/>
              </a:rPr>
              <a:t>MoE </a:t>
            </a:r>
            <a:r>
              <a:rPr lang="fa-IR" sz="2400" dirty="0">
                <a:solidFill>
                  <a:schemeClr val="bg1"/>
                </a:solidFill>
                <a:cs typeface="2  Elm Border" panose="00000400000000000000" pitchFamily="2" charset="-78"/>
              </a:rPr>
              <a:t>و </a:t>
            </a:r>
            <a:r>
              <a:rPr lang="en-US" sz="2400" dirty="0">
                <a:solidFill>
                  <a:schemeClr val="bg1"/>
                </a:solidFill>
                <a:cs typeface="2  Elm Border" panose="00000400000000000000" pitchFamily="2" charset="-78"/>
              </a:rPr>
              <a:t>MAS </a:t>
            </a:r>
            <a:r>
              <a:rPr lang="fa-IR" sz="2400" dirty="0">
                <a:solidFill>
                  <a:schemeClr val="bg1"/>
                </a:solidFill>
                <a:cs typeface="2  Elm Border" panose="00000400000000000000" pitchFamily="2" charset="-78"/>
              </a:rPr>
              <a:t>استفاده کرد. برای نمونه، چارچوب </a:t>
            </a:r>
            <a:r>
              <a:rPr lang="en-US" sz="2400" i="1" dirty="0">
                <a:solidFill>
                  <a:schemeClr val="bg1"/>
                </a:solidFill>
                <a:cs typeface="2  Elm Border" panose="00000400000000000000" pitchFamily="2" charset="-78"/>
              </a:rPr>
              <a:t>MoE-PPO</a:t>
            </a:r>
            <a:r>
              <a:rPr lang="en-US" sz="2400" dirty="0">
                <a:solidFill>
                  <a:schemeClr val="bg1"/>
                </a:solidFill>
                <a:cs typeface="2  Elm Border" panose="00000400000000000000" pitchFamily="2" charset="-78"/>
              </a:rPr>
              <a:t> </a:t>
            </a:r>
            <a:r>
              <a:rPr lang="fa-IR" sz="2400" dirty="0">
                <a:solidFill>
                  <a:schemeClr val="bg1"/>
                </a:solidFill>
                <a:cs typeface="2  Elm Border" panose="00000400000000000000" pitchFamily="2" charset="-78"/>
              </a:rPr>
              <a:t>پیشنهاد می‌کند که عوامل مختلف </a:t>
            </a:r>
            <a:r>
              <a:rPr lang="en-US" sz="2400" dirty="0">
                <a:solidFill>
                  <a:schemeClr val="bg1"/>
                </a:solidFill>
                <a:cs typeface="2  Elm Border" panose="00000400000000000000" pitchFamily="2" charset="-78"/>
              </a:rPr>
              <a:t>(MAS) </a:t>
            </a:r>
            <a:r>
              <a:rPr lang="fa-IR" sz="2400" dirty="0">
                <a:solidFill>
                  <a:schemeClr val="bg1"/>
                </a:solidFill>
                <a:cs typeface="2  Elm Border" panose="00000400000000000000" pitchFamily="2" charset="-78"/>
              </a:rPr>
              <a:t>به‌صورت پویا وظایف را هماهنگ کنند و در هر مرحله از </a:t>
            </a:r>
            <a:r>
              <a:rPr lang="en-US" sz="2400" dirty="0">
                <a:solidFill>
                  <a:schemeClr val="bg1"/>
                </a:solidFill>
                <a:cs typeface="2  Elm Border" panose="00000400000000000000" pitchFamily="2" charset="-78"/>
              </a:rPr>
              <a:t>Expert</a:t>
            </a:r>
            <a:r>
              <a:rPr lang="fa-IR" sz="2400" dirty="0">
                <a:solidFill>
                  <a:schemeClr val="bg1"/>
                </a:solidFill>
                <a:cs typeface="2  Elm Border" panose="00000400000000000000" pitchFamily="2" charset="-78"/>
              </a:rPr>
              <a:t>های مخصوص </a:t>
            </a:r>
            <a:r>
              <a:rPr lang="en-US" sz="2400" dirty="0">
                <a:solidFill>
                  <a:schemeClr val="bg1"/>
                </a:solidFill>
                <a:cs typeface="2  Elm Border" panose="00000400000000000000" pitchFamily="2" charset="-78"/>
              </a:rPr>
              <a:t>(MoE) </a:t>
            </a:r>
            <a:r>
              <a:rPr lang="fa-IR" sz="2400" dirty="0">
                <a:solidFill>
                  <a:schemeClr val="bg1"/>
                </a:solidFill>
                <a:cs typeface="2  Elm Border" panose="00000400000000000000" pitchFamily="2" charset="-78"/>
              </a:rPr>
              <a:t>استفاده شود</a:t>
            </a:r>
            <a:endParaRPr lang="en-US" sz="2000" dirty="0">
              <a:solidFill>
                <a:schemeClr val="bg1"/>
              </a:solidFill>
              <a:latin typeface="Montserrat"/>
              <a:ea typeface="Montserrat"/>
              <a:cs typeface="2  Elm Border" panose="00000400000000000000" pitchFamily="2" charset="-78"/>
              <a:sym typeface="Montserrat"/>
            </a:endParaRPr>
          </a:p>
        </p:txBody>
      </p:sp>
      <p:sp>
        <p:nvSpPr>
          <p:cNvPr id="16" name="TextBox 16"/>
          <p:cNvSpPr txBox="1"/>
          <p:nvPr/>
        </p:nvSpPr>
        <p:spPr>
          <a:xfrm>
            <a:off x="8823404" y="4067366"/>
            <a:ext cx="1074508" cy="550827"/>
          </a:xfrm>
          <a:prstGeom prst="rect">
            <a:avLst/>
          </a:prstGeom>
        </p:spPr>
        <p:txBody>
          <a:bodyPr lIns="0" tIns="0" rIns="0" bIns="0" rtlCol="0" anchor="t">
            <a:spAutoFit/>
          </a:bodyPr>
          <a:lstStyle/>
          <a:p>
            <a:pPr algn="ctr">
              <a:lnSpc>
                <a:spcPts val="4542"/>
              </a:lnSpc>
              <a:spcBef>
                <a:spcPct val="0"/>
              </a:spcBef>
            </a:pPr>
            <a:r>
              <a:rPr lang="en-US" sz="3244" dirty="0">
                <a:solidFill>
                  <a:srgbClr val="FFFFFF"/>
                </a:solidFill>
                <a:latin typeface="Mokoto"/>
                <a:ea typeface="Mokoto"/>
                <a:cs typeface="Mokoto"/>
                <a:sym typeface="Mokoto"/>
              </a:rPr>
              <a:t>02</a:t>
            </a:r>
          </a:p>
        </p:txBody>
      </p:sp>
      <p:grpSp>
        <p:nvGrpSpPr>
          <p:cNvPr id="17" name="Group 17"/>
          <p:cNvGrpSpPr/>
          <p:nvPr/>
        </p:nvGrpSpPr>
        <p:grpSpPr>
          <a:xfrm>
            <a:off x="7405806" y="5772389"/>
            <a:ext cx="4120645" cy="432411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56BE1"/>
            </a:solidFill>
          </p:spPr>
          <p:txBody>
            <a:bodyPr/>
            <a:lstStyle/>
            <a:p>
              <a:endParaRPr lang="en-US"/>
            </a:p>
          </p:txBody>
        </p:sp>
        <p:sp>
          <p:nvSpPr>
            <p:cNvPr id="19" name="TextBox 19"/>
            <p:cNvSpPr txBox="1"/>
            <p:nvPr/>
          </p:nvSpPr>
          <p:spPr>
            <a:xfrm>
              <a:off x="76200" y="-133350"/>
              <a:ext cx="660400" cy="869950"/>
            </a:xfrm>
            <a:prstGeom prst="rect">
              <a:avLst/>
            </a:prstGeom>
          </p:spPr>
          <p:txBody>
            <a:bodyPr lIns="50800" tIns="50800" rIns="50800" bIns="50800" rtlCol="0" anchor="ctr"/>
            <a:lstStyle/>
            <a:p>
              <a:pPr algn="ctr">
                <a:lnSpc>
                  <a:spcPts val="3941"/>
                </a:lnSpc>
              </a:pPr>
              <a:endParaRPr/>
            </a:p>
          </p:txBody>
        </p:sp>
      </p:grpSp>
      <p:sp>
        <p:nvSpPr>
          <p:cNvPr id="20" name="TextBox 20"/>
          <p:cNvSpPr txBox="1"/>
          <p:nvPr/>
        </p:nvSpPr>
        <p:spPr>
          <a:xfrm>
            <a:off x="7563410" y="4898085"/>
            <a:ext cx="3558964" cy="240450"/>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Task Distribution</a:t>
            </a:r>
            <a:endParaRPr lang="en-US" sz="2000" dirty="0">
              <a:solidFill>
                <a:schemeClr val="bg1"/>
              </a:solidFill>
              <a:latin typeface="Mokoto" panose="020B0604020202020204" charset="0"/>
              <a:ea typeface="Mokoto"/>
              <a:cs typeface="Mokoto"/>
              <a:sym typeface="Mokoto"/>
            </a:endParaRPr>
          </a:p>
        </p:txBody>
      </p:sp>
      <p:sp>
        <p:nvSpPr>
          <p:cNvPr id="21" name="TextBox 21"/>
          <p:cNvSpPr txBox="1"/>
          <p:nvPr/>
        </p:nvSpPr>
        <p:spPr>
          <a:xfrm>
            <a:off x="8262919" y="5937595"/>
            <a:ext cx="2406417" cy="4001095"/>
          </a:xfrm>
          <a:prstGeom prst="rect">
            <a:avLst/>
          </a:prstGeom>
        </p:spPr>
        <p:txBody>
          <a:bodyPr lIns="0" tIns="0" rIns="0" bIns="0" rtlCol="0" anchor="t">
            <a:spAutoFit/>
          </a:bodyPr>
          <a:lstStyle/>
          <a:p>
            <a:pPr algn="ctr" rtl="1"/>
            <a:r>
              <a:rPr lang="fa-IR" sz="2000" dirty="0">
                <a:solidFill>
                  <a:schemeClr val="bg1"/>
                </a:solidFill>
                <a:cs typeface="2  Elm Border" panose="00000400000000000000" pitchFamily="2" charset="-78"/>
              </a:rPr>
              <a:t>در این سیستم‌های ترکیبی، هر عامل مدیریت وظایف سطح بالا را برعهده دارد و گیت مرکزی </a:t>
            </a:r>
            <a:r>
              <a:rPr lang="en-US" sz="2000" dirty="0">
                <a:solidFill>
                  <a:schemeClr val="bg1"/>
                </a:solidFill>
                <a:cs typeface="2  Elm Border" panose="00000400000000000000" pitchFamily="2" charset="-78"/>
              </a:rPr>
              <a:t>MoE </a:t>
            </a:r>
            <a:r>
              <a:rPr lang="fa-IR" sz="2000" dirty="0">
                <a:solidFill>
                  <a:schemeClr val="bg1"/>
                </a:solidFill>
                <a:cs typeface="2  Elm Border" panose="00000400000000000000" pitchFamily="2" charset="-78"/>
              </a:rPr>
              <a:t>وظیفه دارد زیرمسئله‌های تخصصی را به </a:t>
            </a:r>
            <a:r>
              <a:rPr lang="en-US" sz="2000" dirty="0">
                <a:solidFill>
                  <a:schemeClr val="bg1"/>
                </a:solidFill>
                <a:cs typeface="2  Elm Border" panose="00000400000000000000" pitchFamily="2" charset="-78"/>
              </a:rPr>
              <a:t>Expert</a:t>
            </a:r>
            <a:r>
              <a:rPr lang="fa-IR" sz="2000" dirty="0">
                <a:solidFill>
                  <a:schemeClr val="bg1"/>
                </a:solidFill>
                <a:cs typeface="2  Elm Border" panose="00000400000000000000" pitchFamily="2" charset="-78"/>
              </a:rPr>
              <a:t>های مناسب ارجاع دهد</a:t>
            </a:r>
            <a:r>
              <a:rPr lang="en-US" sz="2000" dirty="0">
                <a:solidFill>
                  <a:schemeClr val="bg1"/>
                </a:solidFill>
                <a:cs typeface="2  Elm Border" panose="00000400000000000000" pitchFamily="2" charset="-78"/>
              </a:rPr>
              <a:t>. </a:t>
            </a:r>
            <a:r>
              <a:rPr lang="fa-IR" sz="2000" dirty="0">
                <a:solidFill>
                  <a:schemeClr val="bg1"/>
                </a:solidFill>
                <a:cs typeface="2  Elm Border" panose="00000400000000000000" pitchFamily="2" charset="-78"/>
              </a:rPr>
              <a:t>این ساختار اجازه می‌دهد تا در هر زیرمسئله از تخصص </a:t>
            </a:r>
            <a:r>
              <a:rPr lang="en-US" sz="2000" dirty="0">
                <a:solidFill>
                  <a:schemeClr val="bg1"/>
                </a:solidFill>
                <a:cs typeface="2  Elm Border" panose="00000400000000000000" pitchFamily="2" charset="-78"/>
              </a:rPr>
              <a:t>Expert</a:t>
            </a:r>
            <a:r>
              <a:rPr lang="fa-IR" sz="2000" dirty="0">
                <a:solidFill>
                  <a:schemeClr val="bg1"/>
                </a:solidFill>
                <a:cs typeface="2  Elm Border" panose="00000400000000000000" pitchFamily="2" charset="-78"/>
              </a:rPr>
              <a:t>های مختلف استفاده شود و در عین حال هماهنگی کلی وظایف حفظ گردد</a:t>
            </a:r>
            <a:endParaRPr lang="en-US" dirty="0">
              <a:solidFill>
                <a:schemeClr val="bg1"/>
              </a:solidFill>
              <a:latin typeface="Montserrat"/>
              <a:ea typeface="Montserrat"/>
              <a:cs typeface="2  Elm Border" panose="00000400000000000000" pitchFamily="2" charset="-78"/>
              <a:sym typeface="Montserrat"/>
            </a:endParaRPr>
          </a:p>
        </p:txBody>
      </p:sp>
      <p:grpSp>
        <p:nvGrpSpPr>
          <p:cNvPr id="22" name="Group 22"/>
          <p:cNvGrpSpPr/>
          <p:nvPr/>
        </p:nvGrpSpPr>
        <p:grpSpPr>
          <a:xfrm>
            <a:off x="12115771" y="5772388"/>
            <a:ext cx="3992127" cy="432410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56BE1"/>
            </a:solidFill>
          </p:spPr>
          <p:txBody>
            <a:bodyPr/>
            <a:lstStyle/>
            <a:p>
              <a:endParaRPr lang="en-US"/>
            </a:p>
          </p:txBody>
        </p:sp>
        <p:sp>
          <p:nvSpPr>
            <p:cNvPr id="24" name="TextBox 24"/>
            <p:cNvSpPr txBox="1"/>
            <p:nvPr/>
          </p:nvSpPr>
          <p:spPr>
            <a:xfrm>
              <a:off x="76200" y="-133350"/>
              <a:ext cx="660400" cy="869950"/>
            </a:xfrm>
            <a:prstGeom prst="rect">
              <a:avLst/>
            </a:prstGeom>
          </p:spPr>
          <p:txBody>
            <a:bodyPr lIns="50800" tIns="50800" rIns="50800" bIns="50800" rtlCol="0" anchor="ctr"/>
            <a:lstStyle/>
            <a:p>
              <a:pPr algn="ctr">
                <a:lnSpc>
                  <a:spcPts val="3941"/>
                </a:lnSpc>
              </a:pPr>
              <a:endParaRPr/>
            </a:p>
          </p:txBody>
        </p:sp>
      </p:grpSp>
      <p:sp>
        <p:nvSpPr>
          <p:cNvPr id="25" name="TextBox 25"/>
          <p:cNvSpPr txBox="1"/>
          <p:nvPr/>
        </p:nvSpPr>
        <p:spPr>
          <a:xfrm>
            <a:off x="12332352" y="4737784"/>
            <a:ext cx="3558964"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Shared Advantage</a:t>
            </a:r>
            <a:endParaRPr lang="en-US" sz="2000" dirty="0">
              <a:solidFill>
                <a:schemeClr val="bg1"/>
              </a:solidFill>
              <a:latin typeface="Mokoto" panose="020B0604020202020204" charset="0"/>
              <a:ea typeface="Mokoto"/>
              <a:cs typeface="Mokoto"/>
              <a:sym typeface="Mokoto"/>
            </a:endParaRPr>
          </a:p>
        </p:txBody>
      </p:sp>
      <p:sp>
        <p:nvSpPr>
          <p:cNvPr id="26" name="TextBox 26"/>
          <p:cNvSpPr txBox="1"/>
          <p:nvPr/>
        </p:nvSpPr>
        <p:spPr>
          <a:xfrm>
            <a:off x="13455367" y="4130944"/>
            <a:ext cx="1074508" cy="550827"/>
          </a:xfrm>
          <a:prstGeom prst="rect">
            <a:avLst/>
          </a:prstGeom>
        </p:spPr>
        <p:txBody>
          <a:bodyPr lIns="0" tIns="0" rIns="0" bIns="0" rtlCol="0" anchor="t">
            <a:spAutoFit/>
          </a:bodyPr>
          <a:lstStyle/>
          <a:p>
            <a:pPr algn="ctr">
              <a:lnSpc>
                <a:spcPts val="4542"/>
              </a:lnSpc>
              <a:spcBef>
                <a:spcPct val="0"/>
              </a:spcBef>
            </a:pPr>
            <a:r>
              <a:rPr lang="en-US" sz="3244" dirty="0">
                <a:solidFill>
                  <a:srgbClr val="FFFFFF"/>
                </a:solidFill>
                <a:latin typeface="Mokoto"/>
                <a:ea typeface="Mokoto"/>
                <a:cs typeface="Mokoto"/>
                <a:sym typeface="Mokoto"/>
              </a:rPr>
              <a:t>03</a:t>
            </a:r>
          </a:p>
        </p:txBody>
      </p:sp>
      <p:sp>
        <p:nvSpPr>
          <p:cNvPr id="27" name="TextBox 27"/>
          <p:cNvSpPr txBox="1"/>
          <p:nvPr/>
        </p:nvSpPr>
        <p:spPr>
          <a:xfrm>
            <a:off x="12807324" y="6379529"/>
            <a:ext cx="2655091" cy="3385542"/>
          </a:xfrm>
          <a:prstGeom prst="rect">
            <a:avLst/>
          </a:prstGeom>
        </p:spPr>
        <p:txBody>
          <a:bodyPr lIns="0" tIns="0" rIns="0" bIns="0" rtlCol="0" anchor="t">
            <a:spAutoFit/>
          </a:bodyPr>
          <a:lstStyle/>
          <a:p>
            <a:pPr algn="ctr" rtl="1"/>
            <a:r>
              <a:rPr lang="fa-IR" sz="2000" dirty="0">
                <a:solidFill>
                  <a:schemeClr val="bg1"/>
                </a:solidFill>
                <a:cs typeface="2  Elm Border" panose="00000400000000000000" pitchFamily="2" charset="-78"/>
              </a:rPr>
              <a:t>استفاده هم‌زمان از </a:t>
            </a:r>
            <a:r>
              <a:rPr lang="en-US" sz="2000" dirty="0">
                <a:solidFill>
                  <a:schemeClr val="bg1"/>
                </a:solidFill>
                <a:cs typeface="2  Elm Border" panose="00000400000000000000" pitchFamily="2" charset="-78"/>
              </a:rPr>
              <a:t>MAS </a:t>
            </a:r>
            <a:r>
              <a:rPr lang="fa-IR" sz="2000" dirty="0">
                <a:solidFill>
                  <a:schemeClr val="bg1"/>
                </a:solidFill>
                <a:cs typeface="2  Elm Border" panose="00000400000000000000" pitchFamily="2" charset="-78"/>
              </a:rPr>
              <a:t>و </a:t>
            </a:r>
            <a:r>
              <a:rPr lang="en-US" sz="2000" dirty="0">
                <a:solidFill>
                  <a:schemeClr val="bg1"/>
                </a:solidFill>
                <a:cs typeface="2  Elm Border" panose="00000400000000000000" pitchFamily="2" charset="-78"/>
              </a:rPr>
              <a:t>MoE </a:t>
            </a:r>
            <a:r>
              <a:rPr lang="fa-IR" sz="2000" dirty="0">
                <a:solidFill>
                  <a:schemeClr val="bg1"/>
                </a:solidFill>
                <a:cs typeface="2  Elm Border" panose="00000400000000000000" pitchFamily="2" charset="-78"/>
              </a:rPr>
              <a:t>امکان بهره‌مندی از مزایای هر دو را فراهم می‌کند: مقیاس‌پذیری و تحمل خطای بالای </a:t>
            </a:r>
            <a:r>
              <a:rPr lang="en-US" sz="2000" dirty="0">
                <a:solidFill>
                  <a:schemeClr val="bg1"/>
                </a:solidFill>
                <a:cs typeface="2  Elm Border" panose="00000400000000000000" pitchFamily="2" charset="-78"/>
              </a:rPr>
              <a:t>MAS </a:t>
            </a:r>
            <a:r>
              <a:rPr lang="fa-IR" sz="2000" dirty="0">
                <a:solidFill>
                  <a:schemeClr val="bg1"/>
                </a:solidFill>
                <a:cs typeface="2  Elm Border" panose="00000400000000000000" pitchFamily="2" charset="-78"/>
              </a:rPr>
              <a:t>به همراه صرفه‌جویی محاسباتی و افزایش ظرفیت مدل‌های </a:t>
            </a:r>
            <a:r>
              <a:rPr lang="en-US" sz="2000" dirty="0">
                <a:solidFill>
                  <a:schemeClr val="bg1"/>
                </a:solidFill>
                <a:cs typeface="2  Elm Border" panose="00000400000000000000" pitchFamily="2" charset="-78"/>
              </a:rPr>
              <a:t>,MoE </a:t>
            </a:r>
            <a:r>
              <a:rPr lang="fa-IR" sz="2000" dirty="0">
                <a:solidFill>
                  <a:schemeClr val="bg1"/>
                </a:solidFill>
                <a:cs typeface="2  Elm Border" panose="00000400000000000000" pitchFamily="2" charset="-78"/>
              </a:rPr>
              <a:t>این هم‌افزایی می‌تواند در پروژه‌های بزرگ ژنراتیو کاربردهای پیشرفته‌تری را امکان‌پذیر سازد</a:t>
            </a:r>
            <a:endParaRPr lang="en-US" dirty="0">
              <a:solidFill>
                <a:schemeClr val="bg1"/>
              </a:solidFill>
              <a:latin typeface="Montserrat"/>
              <a:ea typeface="Montserrat"/>
              <a:cs typeface="2  Elm Border" panose="00000400000000000000" pitchFamily="2" charset="-78"/>
              <a:sym typeface="Montserrat"/>
            </a:endParaRPr>
          </a:p>
        </p:txBody>
      </p:sp>
      <p:sp>
        <p:nvSpPr>
          <p:cNvPr id="29" name="TextBox 29"/>
          <p:cNvSpPr txBox="1"/>
          <p:nvPr/>
        </p:nvSpPr>
        <p:spPr>
          <a:xfrm>
            <a:off x="3310551" y="1069801"/>
            <a:ext cx="11666899" cy="1211870"/>
          </a:xfrm>
          <a:prstGeom prst="rect">
            <a:avLst/>
          </a:prstGeom>
        </p:spPr>
        <p:txBody>
          <a:bodyPr lIns="0" tIns="0" rIns="0" bIns="0" rtlCol="0" anchor="t">
            <a:spAutoFit/>
          </a:bodyPr>
          <a:lstStyle/>
          <a:p>
            <a:pPr algn="ctr">
              <a:lnSpc>
                <a:spcPts val="5391"/>
              </a:lnSpc>
            </a:pPr>
            <a:r>
              <a:rPr lang="en-US" sz="4400" dirty="0">
                <a:solidFill>
                  <a:schemeClr val="bg1"/>
                </a:solidFill>
                <a:latin typeface="Mokoto" panose="020B0604020202020204" charset="0"/>
              </a:rPr>
              <a:t>Integration of </a:t>
            </a:r>
          </a:p>
          <a:p>
            <a:pPr algn="ctr">
              <a:lnSpc>
                <a:spcPts val="5391"/>
              </a:lnSpc>
            </a:pPr>
            <a:r>
              <a:rPr lang="en-US" sz="4400" dirty="0">
                <a:solidFill>
                  <a:schemeClr val="accent4"/>
                </a:solidFill>
                <a:latin typeface="Mokoto" panose="020B0604020202020204" charset="0"/>
              </a:rPr>
              <a:t>MoE</a:t>
            </a:r>
            <a:r>
              <a:rPr lang="en-US" sz="4400" dirty="0">
                <a:solidFill>
                  <a:schemeClr val="bg1"/>
                </a:solidFill>
                <a:latin typeface="Mokoto" panose="020B0604020202020204" charset="0"/>
              </a:rPr>
              <a:t> and </a:t>
            </a:r>
            <a:r>
              <a:rPr lang="en-US" sz="4400" dirty="0">
                <a:solidFill>
                  <a:schemeClr val="accent4"/>
                </a:solidFill>
                <a:latin typeface="Mokoto" panose="020B0604020202020204" charset="0"/>
              </a:rPr>
              <a:t>MAS</a:t>
            </a:r>
            <a:endParaRPr lang="en-US" sz="4319" dirty="0">
              <a:solidFill>
                <a:schemeClr val="accent4"/>
              </a:solidFill>
              <a:latin typeface="Mokoto" panose="020B0604020202020204" charset="0"/>
              <a:ea typeface="Mokoto"/>
              <a:cs typeface="Mokoto"/>
              <a:sym typeface="Mokoto"/>
            </a:endParaRPr>
          </a:p>
        </p:txBody>
      </p:sp>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A9F4BD95-1ECB-A372-8041-4572CEFB73CF}"/>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4052511-FFAF-2399-48F9-B19D98F8F08C}"/>
              </a:ext>
            </a:extLst>
          </p:cNvPr>
          <p:cNvSpPr/>
          <p:nvPr/>
        </p:nvSpPr>
        <p:spPr>
          <a:xfrm>
            <a:off x="-1056039" y="-1077267"/>
            <a:ext cx="4641250" cy="4211934"/>
          </a:xfrm>
          <a:custGeom>
            <a:avLst/>
            <a:gdLst/>
            <a:ahLst/>
            <a:cxnLst/>
            <a:rect l="l" t="t" r="r" b="b"/>
            <a:pathLst>
              <a:path w="4641250" h="4211934">
                <a:moveTo>
                  <a:pt x="0" y="0"/>
                </a:moveTo>
                <a:lnTo>
                  <a:pt x="4641250" y="0"/>
                </a:lnTo>
                <a:lnTo>
                  <a:pt x="4641250" y="4211934"/>
                </a:lnTo>
                <a:lnTo>
                  <a:pt x="0" y="4211934"/>
                </a:lnTo>
                <a:lnTo>
                  <a:pt x="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10FFABF7-782E-3E89-578D-4E6CE2C096CA}"/>
              </a:ext>
            </a:extLst>
          </p:cNvPr>
          <p:cNvSpPr/>
          <p:nvPr/>
        </p:nvSpPr>
        <p:spPr>
          <a:xfrm>
            <a:off x="13422249" y="4759829"/>
            <a:ext cx="7674102" cy="8229600"/>
          </a:xfrm>
          <a:custGeom>
            <a:avLst/>
            <a:gdLst/>
            <a:ahLst/>
            <a:cxnLst/>
            <a:rect l="l" t="t" r="r" b="b"/>
            <a:pathLst>
              <a:path w="7674102" h="8229600">
                <a:moveTo>
                  <a:pt x="0" y="0"/>
                </a:moveTo>
                <a:lnTo>
                  <a:pt x="7674102" y="0"/>
                </a:lnTo>
                <a:lnTo>
                  <a:pt x="7674102" y="8229600"/>
                </a:lnTo>
                <a:lnTo>
                  <a:pt x="0" y="8229600"/>
                </a:lnTo>
                <a:lnTo>
                  <a:pt x="0" y="0"/>
                </a:lnTo>
                <a:close/>
              </a:path>
            </a:pathLst>
          </a:custGeom>
          <a:blipFill>
            <a:blip r:embed="rId3"/>
            <a:stretch>
              <a:fillRect/>
            </a:stretch>
          </a:blipFill>
        </p:spPr>
        <p:txBody>
          <a:bodyPr/>
          <a:lstStyle/>
          <a:p>
            <a:endParaRPr lang="en-US"/>
          </a:p>
        </p:txBody>
      </p:sp>
      <p:sp>
        <p:nvSpPr>
          <p:cNvPr id="4" name="Freeform 4">
            <a:extLst>
              <a:ext uri="{FF2B5EF4-FFF2-40B4-BE49-F238E27FC236}">
                <a16:creationId xmlns:a16="http://schemas.microsoft.com/office/drawing/2014/main" id="{4480DB90-10D1-C108-4A12-5C67F1DC3BBC}"/>
              </a:ext>
            </a:extLst>
          </p:cNvPr>
          <p:cNvSpPr/>
          <p:nvPr/>
        </p:nvSpPr>
        <p:spPr>
          <a:xfrm rot="-5314299">
            <a:off x="-2062633" y="6359657"/>
            <a:ext cx="6654437" cy="6446486"/>
          </a:xfrm>
          <a:custGeom>
            <a:avLst/>
            <a:gdLst/>
            <a:ahLst/>
            <a:cxnLst/>
            <a:rect l="l" t="t" r="r" b="b"/>
            <a:pathLst>
              <a:path w="6654437" h="6446486">
                <a:moveTo>
                  <a:pt x="0" y="0"/>
                </a:moveTo>
                <a:lnTo>
                  <a:pt x="6654437" y="0"/>
                </a:lnTo>
                <a:lnTo>
                  <a:pt x="6654437" y="6446485"/>
                </a:lnTo>
                <a:lnTo>
                  <a:pt x="0" y="6446485"/>
                </a:lnTo>
                <a:lnTo>
                  <a:pt x="0" y="0"/>
                </a:lnTo>
                <a:close/>
              </a:path>
            </a:pathLst>
          </a:custGeom>
          <a:blipFill>
            <a:blip r:embed="rId4"/>
            <a:stretch>
              <a:fillRect/>
            </a:stretch>
          </a:blipFill>
        </p:spPr>
        <p:txBody>
          <a:bodyPr/>
          <a:lstStyle/>
          <a:p>
            <a:endParaRPr lang="en-US"/>
          </a:p>
        </p:txBody>
      </p:sp>
      <p:sp>
        <p:nvSpPr>
          <p:cNvPr id="5" name="Freeform 5">
            <a:extLst>
              <a:ext uri="{FF2B5EF4-FFF2-40B4-BE49-F238E27FC236}">
                <a16:creationId xmlns:a16="http://schemas.microsoft.com/office/drawing/2014/main" id="{6E4522F3-1952-F121-C1D1-C054AF8DBA8D}"/>
              </a:ext>
            </a:extLst>
          </p:cNvPr>
          <p:cNvSpPr/>
          <p:nvPr/>
        </p:nvSpPr>
        <p:spPr>
          <a:xfrm rot="122150">
            <a:off x="11134991" y="-4166473"/>
            <a:ext cx="7153009" cy="6178411"/>
          </a:xfrm>
          <a:custGeom>
            <a:avLst/>
            <a:gdLst/>
            <a:ahLst/>
            <a:cxnLst/>
            <a:rect l="l" t="t" r="r" b="b"/>
            <a:pathLst>
              <a:path w="7153009" h="6178411">
                <a:moveTo>
                  <a:pt x="0" y="0"/>
                </a:moveTo>
                <a:lnTo>
                  <a:pt x="7153009" y="0"/>
                </a:lnTo>
                <a:lnTo>
                  <a:pt x="7153009" y="6178411"/>
                </a:lnTo>
                <a:lnTo>
                  <a:pt x="0" y="6178411"/>
                </a:lnTo>
                <a:lnTo>
                  <a:pt x="0" y="0"/>
                </a:lnTo>
                <a:close/>
              </a:path>
            </a:pathLst>
          </a:custGeom>
          <a:blipFill>
            <a:blip r:embed="rId5"/>
            <a:stretch>
              <a:fillRect/>
            </a:stretch>
          </a:blipFill>
        </p:spPr>
        <p:txBody>
          <a:bodyPr/>
          <a:lstStyle/>
          <a:p>
            <a:endParaRPr lang="en-US"/>
          </a:p>
        </p:txBody>
      </p:sp>
      <p:sp>
        <p:nvSpPr>
          <p:cNvPr id="8" name="Freeform 8">
            <a:extLst>
              <a:ext uri="{FF2B5EF4-FFF2-40B4-BE49-F238E27FC236}">
                <a16:creationId xmlns:a16="http://schemas.microsoft.com/office/drawing/2014/main" id="{9F7135F6-2582-9A3E-3068-3D83ED05EB35}"/>
              </a:ext>
            </a:extLst>
          </p:cNvPr>
          <p:cNvSpPr/>
          <p:nvPr/>
        </p:nvSpPr>
        <p:spPr>
          <a:xfrm rot="1392916">
            <a:off x="1618867" y="7055162"/>
            <a:ext cx="1032424" cy="1155160"/>
          </a:xfrm>
          <a:custGeom>
            <a:avLst/>
            <a:gdLst/>
            <a:ahLst/>
            <a:cxnLst/>
            <a:rect l="l" t="t" r="r" b="b"/>
            <a:pathLst>
              <a:path w="1032424" h="1155160">
                <a:moveTo>
                  <a:pt x="0" y="0"/>
                </a:moveTo>
                <a:lnTo>
                  <a:pt x="1032424" y="0"/>
                </a:lnTo>
                <a:lnTo>
                  <a:pt x="1032424" y="1155159"/>
                </a:lnTo>
                <a:lnTo>
                  <a:pt x="0" y="1155159"/>
                </a:lnTo>
                <a:lnTo>
                  <a:pt x="0" y="0"/>
                </a:lnTo>
                <a:close/>
              </a:path>
            </a:pathLst>
          </a:custGeom>
          <a:blipFill>
            <a:blip r:embed="rId6"/>
            <a:stretch>
              <a:fillRect/>
            </a:stretch>
          </a:blipFill>
        </p:spPr>
        <p:txBody>
          <a:bodyPr/>
          <a:lstStyle/>
          <a:p>
            <a:endParaRPr lang="en-US"/>
          </a:p>
        </p:txBody>
      </p:sp>
      <p:sp>
        <p:nvSpPr>
          <p:cNvPr id="9" name="Freeform 9">
            <a:extLst>
              <a:ext uri="{FF2B5EF4-FFF2-40B4-BE49-F238E27FC236}">
                <a16:creationId xmlns:a16="http://schemas.microsoft.com/office/drawing/2014/main" id="{D49E33AE-A538-73E7-0AF3-844ED20F2863}"/>
              </a:ext>
            </a:extLst>
          </p:cNvPr>
          <p:cNvSpPr/>
          <p:nvPr/>
        </p:nvSpPr>
        <p:spPr>
          <a:xfrm rot="-1600701">
            <a:off x="16471885" y="2037906"/>
            <a:ext cx="1207461" cy="1277736"/>
          </a:xfrm>
          <a:custGeom>
            <a:avLst/>
            <a:gdLst/>
            <a:ahLst/>
            <a:cxnLst/>
            <a:rect l="l" t="t" r="r" b="b"/>
            <a:pathLst>
              <a:path w="1207461" h="1277736">
                <a:moveTo>
                  <a:pt x="0" y="0"/>
                </a:moveTo>
                <a:lnTo>
                  <a:pt x="1207460" y="0"/>
                </a:lnTo>
                <a:lnTo>
                  <a:pt x="1207460" y="1277737"/>
                </a:lnTo>
                <a:lnTo>
                  <a:pt x="0" y="1277737"/>
                </a:lnTo>
                <a:lnTo>
                  <a:pt x="0" y="0"/>
                </a:lnTo>
                <a:close/>
              </a:path>
            </a:pathLst>
          </a:custGeom>
          <a:blipFill>
            <a:blip r:embed="rId7"/>
            <a:stretch>
              <a:fillRect/>
            </a:stretch>
          </a:blipFill>
        </p:spPr>
        <p:txBody>
          <a:bodyPr/>
          <a:lstStyle/>
          <a:p>
            <a:endParaRPr lang="en-US"/>
          </a:p>
        </p:txBody>
      </p:sp>
      <p:sp>
        <p:nvSpPr>
          <p:cNvPr id="10" name="Freeform 10">
            <a:extLst>
              <a:ext uri="{FF2B5EF4-FFF2-40B4-BE49-F238E27FC236}">
                <a16:creationId xmlns:a16="http://schemas.microsoft.com/office/drawing/2014/main" id="{8116E400-BBC5-870B-B610-194D1B4E0D74}"/>
              </a:ext>
            </a:extLst>
          </p:cNvPr>
          <p:cNvSpPr/>
          <p:nvPr/>
        </p:nvSpPr>
        <p:spPr>
          <a:xfrm rot="1558470">
            <a:off x="12277033" y="8603576"/>
            <a:ext cx="797660" cy="847448"/>
          </a:xfrm>
          <a:custGeom>
            <a:avLst/>
            <a:gdLst/>
            <a:ahLst/>
            <a:cxnLst/>
            <a:rect l="l" t="t" r="r" b="b"/>
            <a:pathLst>
              <a:path w="797660" h="847448">
                <a:moveTo>
                  <a:pt x="0" y="0"/>
                </a:moveTo>
                <a:lnTo>
                  <a:pt x="797660" y="0"/>
                </a:lnTo>
                <a:lnTo>
                  <a:pt x="797660" y="847448"/>
                </a:lnTo>
                <a:lnTo>
                  <a:pt x="0" y="847448"/>
                </a:lnTo>
                <a:lnTo>
                  <a:pt x="0" y="0"/>
                </a:lnTo>
                <a:close/>
              </a:path>
            </a:pathLst>
          </a:custGeom>
          <a:blipFill>
            <a:blip r:embed="rId8"/>
            <a:stretch>
              <a:fillRect/>
            </a:stretch>
          </a:blipFill>
        </p:spPr>
        <p:txBody>
          <a:bodyPr/>
          <a:lstStyle/>
          <a:p>
            <a:endParaRPr lang="en-US"/>
          </a:p>
        </p:txBody>
      </p:sp>
      <p:sp>
        <p:nvSpPr>
          <p:cNvPr id="11" name="Freeform 11">
            <a:extLst>
              <a:ext uri="{FF2B5EF4-FFF2-40B4-BE49-F238E27FC236}">
                <a16:creationId xmlns:a16="http://schemas.microsoft.com/office/drawing/2014/main" id="{C1793FA7-4572-3768-79BD-390BEE99C481}"/>
              </a:ext>
            </a:extLst>
          </p:cNvPr>
          <p:cNvSpPr/>
          <p:nvPr/>
        </p:nvSpPr>
        <p:spPr>
          <a:xfrm>
            <a:off x="1182762" y="1657211"/>
            <a:ext cx="922118" cy="945762"/>
          </a:xfrm>
          <a:custGeom>
            <a:avLst/>
            <a:gdLst/>
            <a:ahLst/>
            <a:cxnLst/>
            <a:rect l="l" t="t" r="r" b="b"/>
            <a:pathLst>
              <a:path w="922118" h="945762">
                <a:moveTo>
                  <a:pt x="0" y="0"/>
                </a:moveTo>
                <a:lnTo>
                  <a:pt x="922118" y="0"/>
                </a:lnTo>
                <a:lnTo>
                  <a:pt x="922118" y="945762"/>
                </a:lnTo>
                <a:lnTo>
                  <a:pt x="0" y="945762"/>
                </a:lnTo>
                <a:lnTo>
                  <a:pt x="0" y="0"/>
                </a:lnTo>
                <a:close/>
              </a:path>
            </a:pathLst>
          </a:custGeom>
          <a:blipFill>
            <a:blip r:embed="rId9"/>
            <a:stretch>
              <a:fillRect/>
            </a:stretch>
          </a:blipFill>
        </p:spPr>
        <p:txBody>
          <a:bodyPr/>
          <a:lstStyle/>
          <a:p>
            <a:endParaRPr lang="en-US"/>
          </a:p>
        </p:txBody>
      </p:sp>
      <p:sp>
        <p:nvSpPr>
          <p:cNvPr id="12" name="Freeform 12">
            <a:extLst>
              <a:ext uri="{FF2B5EF4-FFF2-40B4-BE49-F238E27FC236}">
                <a16:creationId xmlns:a16="http://schemas.microsoft.com/office/drawing/2014/main" id="{1F88FB18-58C5-9523-F3F8-AB264C0C6DAA}"/>
              </a:ext>
            </a:extLst>
          </p:cNvPr>
          <p:cNvSpPr/>
          <p:nvPr/>
        </p:nvSpPr>
        <p:spPr>
          <a:xfrm rot="-1494861">
            <a:off x="1226071" y="3957547"/>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10"/>
            <a:stretch>
              <a:fillRect/>
            </a:stretch>
          </a:blipFill>
        </p:spPr>
        <p:txBody>
          <a:bodyPr/>
          <a:lstStyle/>
          <a:p>
            <a:endParaRPr lang="en-US"/>
          </a:p>
        </p:txBody>
      </p:sp>
      <p:sp>
        <p:nvSpPr>
          <p:cNvPr id="13" name="Freeform 13">
            <a:extLst>
              <a:ext uri="{FF2B5EF4-FFF2-40B4-BE49-F238E27FC236}">
                <a16:creationId xmlns:a16="http://schemas.microsoft.com/office/drawing/2014/main" id="{CD312851-EC4B-F20F-F1C2-77813A54DA8C}"/>
              </a:ext>
            </a:extLst>
          </p:cNvPr>
          <p:cNvSpPr/>
          <p:nvPr/>
        </p:nvSpPr>
        <p:spPr>
          <a:xfrm>
            <a:off x="15039826" y="3270115"/>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11"/>
            <a:stretch>
              <a:fillRect/>
            </a:stretch>
          </a:blipFill>
        </p:spPr>
        <p:txBody>
          <a:bodyPr/>
          <a:lstStyle/>
          <a:p>
            <a:endParaRPr lang="en-US"/>
          </a:p>
        </p:txBody>
      </p:sp>
      <p:sp>
        <p:nvSpPr>
          <p:cNvPr id="14" name="Freeform 14">
            <a:extLst>
              <a:ext uri="{FF2B5EF4-FFF2-40B4-BE49-F238E27FC236}">
                <a16:creationId xmlns:a16="http://schemas.microsoft.com/office/drawing/2014/main" id="{A16D7450-69EF-6DBB-04C0-C63BD79AE84B}"/>
              </a:ext>
            </a:extLst>
          </p:cNvPr>
          <p:cNvSpPr/>
          <p:nvPr/>
        </p:nvSpPr>
        <p:spPr>
          <a:xfrm>
            <a:off x="15116350" y="5121729"/>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12"/>
            <a:stretch>
              <a:fillRect/>
            </a:stretch>
          </a:blipFill>
        </p:spPr>
        <p:txBody>
          <a:bodyPr/>
          <a:lstStyle/>
          <a:p>
            <a:endParaRPr lang="en-US"/>
          </a:p>
        </p:txBody>
      </p:sp>
      <p:sp>
        <p:nvSpPr>
          <p:cNvPr id="15" name="Freeform 15">
            <a:extLst>
              <a:ext uri="{FF2B5EF4-FFF2-40B4-BE49-F238E27FC236}">
                <a16:creationId xmlns:a16="http://schemas.microsoft.com/office/drawing/2014/main" id="{2ADB55C4-1F1C-E79F-A76A-6ED86915A77E}"/>
              </a:ext>
            </a:extLst>
          </p:cNvPr>
          <p:cNvSpPr/>
          <p:nvPr/>
        </p:nvSpPr>
        <p:spPr>
          <a:xfrm>
            <a:off x="14286018" y="1834856"/>
            <a:ext cx="580378" cy="570272"/>
          </a:xfrm>
          <a:custGeom>
            <a:avLst/>
            <a:gdLst/>
            <a:ahLst/>
            <a:cxnLst/>
            <a:rect l="l" t="t" r="r" b="b"/>
            <a:pathLst>
              <a:path w="580378" h="570272">
                <a:moveTo>
                  <a:pt x="0" y="0"/>
                </a:moveTo>
                <a:lnTo>
                  <a:pt x="580378" y="0"/>
                </a:lnTo>
                <a:lnTo>
                  <a:pt x="580378" y="570272"/>
                </a:lnTo>
                <a:lnTo>
                  <a:pt x="0" y="570272"/>
                </a:lnTo>
                <a:lnTo>
                  <a:pt x="0" y="0"/>
                </a:lnTo>
                <a:close/>
              </a:path>
            </a:pathLst>
          </a:custGeom>
          <a:blipFill>
            <a:blip r:embed="rId13"/>
            <a:stretch>
              <a:fillRect/>
            </a:stretch>
          </a:blipFill>
        </p:spPr>
        <p:txBody>
          <a:bodyPr/>
          <a:lstStyle/>
          <a:p>
            <a:endParaRPr lang="en-US"/>
          </a:p>
        </p:txBody>
      </p:sp>
      <p:pic>
        <p:nvPicPr>
          <p:cNvPr id="17" name="Picture 16" descr="A screenshot of a computer&#10;&#10;AI-generated content may be incorrect.">
            <a:extLst>
              <a:ext uri="{FF2B5EF4-FFF2-40B4-BE49-F238E27FC236}">
                <a16:creationId xmlns:a16="http://schemas.microsoft.com/office/drawing/2014/main" id="{7E710784-1A5D-54E7-7728-B77019A43D6B}"/>
              </a:ext>
            </a:extLst>
          </p:cNvPr>
          <p:cNvPicPr>
            <a:picLocks noChangeAspect="1"/>
          </p:cNvPicPr>
          <p:nvPr/>
        </p:nvPicPr>
        <p:blipFill>
          <a:blip r:embed="rId14">
            <a:extLst>
              <a:ext uri="{28A0092B-C50C-407E-A947-70E740481C1C}">
                <a14:useLocalDpi xmlns:a14="http://schemas.microsoft.com/office/drawing/2010/main" val="0"/>
              </a:ext>
            </a:extLst>
          </a:blip>
          <a:srcRect t="4482"/>
          <a:stretch>
            <a:fillRect/>
          </a:stretch>
        </p:blipFill>
        <p:spPr>
          <a:xfrm>
            <a:off x="2625935" y="1112296"/>
            <a:ext cx="12288152" cy="8357029"/>
          </a:xfrm>
          <a:prstGeom prst="rect">
            <a:avLst/>
          </a:prstGeom>
        </p:spPr>
      </p:pic>
    </p:spTree>
    <p:extLst>
      <p:ext uri="{BB962C8B-B14F-4D97-AF65-F5344CB8AC3E}">
        <p14:creationId xmlns:p14="http://schemas.microsoft.com/office/powerpoint/2010/main" val="189052457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C2BF8268-5EB5-AF91-3772-C37A81DF48E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FE04431-5CAD-431B-35C8-33D86374C9F8}"/>
              </a:ext>
            </a:extLst>
          </p:cNvPr>
          <p:cNvSpPr/>
          <p:nvPr/>
        </p:nvSpPr>
        <p:spPr>
          <a:xfrm>
            <a:off x="-1056039" y="-1077267"/>
            <a:ext cx="4641250" cy="4211934"/>
          </a:xfrm>
          <a:custGeom>
            <a:avLst/>
            <a:gdLst/>
            <a:ahLst/>
            <a:cxnLst/>
            <a:rect l="l" t="t" r="r" b="b"/>
            <a:pathLst>
              <a:path w="4641250" h="4211934">
                <a:moveTo>
                  <a:pt x="0" y="0"/>
                </a:moveTo>
                <a:lnTo>
                  <a:pt x="4641250" y="0"/>
                </a:lnTo>
                <a:lnTo>
                  <a:pt x="4641250" y="4211934"/>
                </a:lnTo>
                <a:lnTo>
                  <a:pt x="0" y="4211934"/>
                </a:lnTo>
                <a:lnTo>
                  <a:pt x="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7007CF84-5E3F-B91C-2D14-4456111CF4ED}"/>
              </a:ext>
            </a:extLst>
          </p:cNvPr>
          <p:cNvSpPr/>
          <p:nvPr/>
        </p:nvSpPr>
        <p:spPr>
          <a:xfrm>
            <a:off x="15118168" y="3500646"/>
            <a:ext cx="7674102" cy="8229600"/>
          </a:xfrm>
          <a:custGeom>
            <a:avLst/>
            <a:gdLst/>
            <a:ahLst/>
            <a:cxnLst/>
            <a:rect l="l" t="t" r="r" b="b"/>
            <a:pathLst>
              <a:path w="7674102" h="8229600">
                <a:moveTo>
                  <a:pt x="0" y="0"/>
                </a:moveTo>
                <a:lnTo>
                  <a:pt x="7674102" y="0"/>
                </a:lnTo>
                <a:lnTo>
                  <a:pt x="7674102" y="8229600"/>
                </a:lnTo>
                <a:lnTo>
                  <a:pt x="0" y="8229600"/>
                </a:lnTo>
                <a:lnTo>
                  <a:pt x="0" y="0"/>
                </a:lnTo>
                <a:close/>
              </a:path>
            </a:pathLst>
          </a:custGeom>
          <a:blipFill>
            <a:blip r:embed="rId3"/>
            <a:stretch>
              <a:fillRect/>
            </a:stretch>
          </a:blipFill>
        </p:spPr>
        <p:txBody>
          <a:bodyPr/>
          <a:lstStyle/>
          <a:p>
            <a:endParaRPr lang="en-US"/>
          </a:p>
        </p:txBody>
      </p:sp>
      <p:sp>
        <p:nvSpPr>
          <p:cNvPr id="4" name="Freeform 4">
            <a:extLst>
              <a:ext uri="{FF2B5EF4-FFF2-40B4-BE49-F238E27FC236}">
                <a16:creationId xmlns:a16="http://schemas.microsoft.com/office/drawing/2014/main" id="{AD25E3E7-FE92-D89D-FBC8-622453BD6EB4}"/>
              </a:ext>
            </a:extLst>
          </p:cNvPr>
          <p:cNvSpPr/>
          <p:nvPr/>
        </p:nvSpPr>
        <p:spPr>
          <a:xfrm rot="-5314299">
            <a:off x="-2404752" y="6345620"/>
            <a:ext cx="6654437" cy="6446486"/>
          </a:xfrm>
          <a:custGeom>
            <a:avLst/>
            <a:gdLst/>
            <a:ahLst/>
            <a:cxnLst/>
            <a:rect l="l" t="t" r="r" b="b"/>
            <a:pathLst>
              <a:path w="6654437" h="6446486">
                <a:moveTo>
                  <a:pt x="0" y="0"/>
                </a:moveTo>
                <a:lnTo>
                  <a:pt x="6654437" y="0"/>
                </a:lnTo>
                <a:lnTo>
                  <a:pt x="6654437" y="6446485"/>
                </a:lnTo>
                <a:lnTo>
                  <a:pt x="0" y="6446485"/>
                </a:lnTo>
                <a:lnTo>
                  <a:pt x="0" y="0"/>
                </a:lnTo>
                <a:close/>
              </a:path>
            </a:pathLst>
          </a:custGeom>
          <a:blipFill>
            <a:blip r:embed="rId4"/>
            <a:stretch>
              <a:fillRect/>
            </a:stretch>
          </a:blipFill>
        </p:spPr>
        <p:txBody>
          <a:bodyPr/>
          <a:lstStyle/>
          <a:p>
            <a:endParaRPr lang="en-US"/>
          </a:p>
        </p:txBody>
      </p:sp>
      <p:sp>
        <p:nvSpPr>
          <p:cNvPr id="5" name="Freeform 5">
            <a:extLst>
              <a:ext uri="{FF2B5EF4-FFF2-40B4-BE49-F238E27FC236}">
                <a16:creationId xmlns:a16="http://schemas.microsoft.com/office/drawing/2014/main" id="{51EE0D60-054F-764D-5950-6B71916D87D7}"/>
              </a:ext>
            </a:extLst>
          </p:cNvPr>
          <p:cNvSpPr/>
          <p:nvPr/>
        </p:nvSpPr>
        <p:spPr>
          <a:xfrm rot="122150">
            <a:off x="11134991" y="-4166473"/>
            <a:ext cx="7153009" cy="6178411"/>
          </a:xfrm>
          <a:custGeom>
            <a:avLst/>
            <a:gdLst/>
            <a:ahLst/>
            <a:cxnLst/>
            <a:rect l="l" t="t" r="r" b="b"/>
            <a:pathLst>
              <a:path w="7153009" h="6178411">
                <a:moveTo>
                  <a:pt x="0" y="0"/>
                </a:moveTo>
                <a:lnTo>
                  <a:pt x="7153009" y="0"/>
                </a:lnTo>
                <a:lnTo>
                  <a:pt x="7153009" y="6178411"/>
                </a:lnTo>
                <a:lnTo>
                  <a:pt x="0" y="6178411"/>
                </a:lnTo>
                <a:lnTo>
                  <a:pt x="0" y="0"/>
                </a:lnTo>
                <a:close/>
              </a:path>
            </a:pathLst>
          </a:custGeom>
          <a:blipFill>
            <a:blip r:embed="rId5"/>
            <a:stretch>
              <a:fillRect/>
            </a:stretch>
          </a:blipFill>
        </p:spPr>
        <p:txBody>
          <a:bodyPr/>
          <a:lstStyle/>
          <a:p>
            <a:endParaRPr lang="en-US"/>
          </a:p>
        </p:txBody>
      </p:sp>
      <p:sp>
        <p:nvSpPr>
          <p:cNvPr id="6" name="TextBox 6">
            <a:extLst>
              <a:ext uri="{FF2B5EF4-FFF2-40B4-BE49-F238E27FC236}">
                <a16:creationId xmlns:a16="http://schemas.microsoft.com/office/drawing/2014/main" id="{9223AB72-114E-5317-F96A-E89384ADA988}"/>
              </a:ext>
            </a:extLst>
          </p:cNvPr>
          <p:cNvSpPr txBox="1"/>
          <p:nvPr/>
        </p:nvSpPr>
        <p:spPr>
          <a:xfrm>
            <a:off x="-457200" y="2862112"/>
            <a:ext cx="18129678" cy="500137"/>
          </a:xfrm>
          <a:prstGeom prst="rect">
            <a:avLst/>
          </a:prstGeom>
        </p:spPr>
        <p:txBody>
          <a:bodyPr wrap="square" lIns="0" tIns="0" rIns="0" bIns="0" rtlCol="0" anchor="t">
            <a:spAutoFit/>
          </a:bodyPr>
          <a:lstStyle/>
          <a:p>
            <a:pPr algn="ctr">
              <a:lnSpc>
                <a:spcPts val="5241"/>
              </a:lnSpc>
            </a:pPr>
            <a:r>
              <a:rPr lang="en-US" sz="3600" b="1" dirty="0">
                <a:solidFill>
                  <a:schemeClr val="bg1"/>
                </a:solidFill>
                <a:latin typeface="Mokoto" panose="020B0604020202020204" charset="0"/>
              </a:rPr>
              <a:t>The Focus of Big Companies on </a:t>
            </a:r>
            <a:r>
              <a:rPr lang="en-US" sz="3600" b="1" dirty="0">
                <a:solidFill>
                  <a:schemeClr val="accent4"/>
                </a:solidFill>
                <a:latin typeface="Mokoto" panose="020B0604020202020204" charset="0"/>
              </a:rPr>
              <a:t>MAS</a:t>
            </a:r>
            <a:r>
              <a:rPr lang="en-US" sz="3600" b="1" dirty="0">
                <a:solidFill>
                  <a:schemeClr val="bg1"/>
                </a:solidFill>
                <a:latin typeface="Mokoto" panose="020B0604020202020204" charset="0"/>
              </a:rPr>
              <a:t> and </a:t>
            </a:r>
            <a:r>
              <a:rPr lang="en-US" sz="3600" b="1" dirty="0">
                <a:solidFill>
                  <a:schemeClr val="accent4"/>
                </a:solidFill>
                <a:latin typeface="Mokoto" panose="020B0604020202020204" charset="0"/>
              </a:rPr>
              <a:t>MoE</a:t>
            </a:r>
            <a:endParaRPr lang="en-US" sz="6600" dirty="0">
              <a:solidFill>
                <a:schemeClr val="accent4"/>
              </a:solidFill>
              <a:latin typeface="Mokoto" panose="020B0604020202020204" charset="0"/>
              <a:ea typeface="Mokoto"/>
              <a:cs typeface="Mokoto"/>
              <a:sym typeface="Mokoto"/>
            </a:endParaRPr>
          </a:p>
        </p:txBody>
      </p:sp>
      <p:sp>
        <p:nvSpPr>
          <p:cNvPr id="7" name="TextBox 7">
            <a:extLst>
              <a:ext uri="{FF2B5EF4-FFF2-40B4-BE49-F238E27FC236}">
                <a16:creationId xmlns:a16="http://schemas.microsoft.com/office/drawing/2014/main" id="{70CA8800-7761-49D5-1746-CAE9757DD4B0}"/>
              </a:ext>
            </a:extLst>
          </p:cNvPr>
          <p:cNvSpPr txBox="1"/>
          <p:nvPr/>
        </p:nvSpPr>
        <p:spPr>
          <a:xfrm>
            <a:off x="2443763" y="4499345"/>
            <a:ext cx="12893487" cy="4708981"/>
          </a:xfrm>
          <a:prstGeom prst="rect">
            <a:avLst/>
          </a:prstGeom>
        </p:spPr>
        <p:txBody>
          <a:bodyPr wrap="square" lIns="0" tIns="0" rIns="0" bIns="0" rtlCol="0" anchor="t">
            <a:spAutoFit/>
          </a:bodyPr>
          <a:lstStyle/>
          <a:p>
            <a:pPr algn="just" rtl="1"/>
            <a:r>
              <a:rPr lang="fa-IR" sz="3200" dirty="0">
                <a:solidFill>
                  <a:schemeClr val="bg1"/>
                </a:solidFill>
                <a:cs typeface="2  Elm Border" panose="00000400000000000000" pitchFamily="2" charset="-78"/>
              </a:rPr>
              <a:t>در سال‌های اخیر، </a:t>
            </a:r>
            <a:r>
              <a:rPr lang="en-US" sz="3200" dirty="0">
                <a:solidFill>
                  <a:schemeClr val="bg1"/>
                </a:solidFill>
                <a:cs typeface="2  Elm Border" panose="00000400000000000000" pitchFamily="2" charset="-78"/>
              </a:rPr>
              <a:t> OpenAI </a:t>
            </a:r>
            <a:r>
              <a:rPr lang="fa-IR" sz="3200" dirty="0">
                <a:solidFill>
                  <a:schemeClr val="bg1"/>
                </a:solidFill>
                <a:cs typeface="2  Elm Border" panose="00000400000000000000" pitchFamily="2" charset="-78"/>
              </a:rPr>
              <a:t>روی پلتفرم‌های عامل‌محور سرمایه‌گذاری کرده است. معرفی </a:t>
            </a:r>
            <a:r>
              <a:rPr lang="en-US" sz="3200" dirty="0">
                <a:solidFill>
                  <a:schemeClr val="bg1"/>
                </a:solidFill>
                <a:cs typeface="2  Elm Border" panose="00000400000000000000" pitchFamily="2" charset="-78"/>
              </a:rPr>
              <a:t>‘</a:t>
            </a:r>
            <a:r>
              <a:rPr lang="fa-IR" sz="3200" dirty="0">
                <a:solidFill>
                  <a:schemeClr val="bg1"/>
                </a:solidFill>
                <a:cs typeface="2  Elm Border" panose="00000400000000000000" pitchFamily="2" charset="-78"/>
              </a:rPr>
              <a:t>چارچوب </a:t>
            </a:r>
            <a:r>
              <a:rPr lang="en-US" sz="3200" dirty="0">
                <a:solidFill>
                  <a:schemeClr val="bg1"/>
                </a:solidFill>
                <a:cs typeface="2  Elm Border" panose="00000400000000000000" pitchFamily="2" charset="-78"/>
              </a:rPr>
              <a:t> ‘GPTs</a:t>
            </a:r>
            <a:r>
              <a:rPr lang="fa-IR" sz="3200" dirty="0">
                <a:solidFill>
                  <a:schemeClr val="bg1"/>
                </a:solidFill>
                <a:cs typeface="2  Elm Border" panose="00000400000000000000" pitchFamily="2" charset="-78"/>
              </a:rPr>
              <a:t>به کاربران اجازه می‌دهد چند </a:t>
            </a:r>
            <a:r>
              <a:rPr lang="en-US" sz="3200" dirty="0">
                <a:solidFill>
                  <a:schemeClr val="bg1"/>
                </a:solidFill>
                <a:cs typeface="2  Elm Border" panose="00000400000000000000" pitchFamily="2" charset="-78"/>
              </a:rPr>
              <a:t>‘</a:t>
            </a:r>
            <a:r>
              <a:rPr lang="fa-IR" sz="3200" dirty="0">
                <a:solidFill>
                  <a:schemeClr val="bg1"/>
                </a:solidFill>
                <a:cs typeface="2  Elm Border" panose="00000400000000000000" pitchFamily="2" charset="-78"/>
              </a:rPr>
              <a:t>شخصیت</a:t>
            </a:r>
            <a:r>
              <a:rPr lang="en-US" sz="3200" dirty="0">
                <a:solidFill>
                  <a:schemeClr val="bg1"/>
                </a:solidFill>
                <a:cs typeface="2  Elm Border" panose="00000400000000000000" pitchFamily="2" charset="-78"/>
              </a:rPr>
              <a:t> ‘GPT </a:t>
            </a:r>
            <a:r>
              <a:rPr lang="fa-IR" sz="3200" dirty="0">
                <a:solidFill>
                  <a:schemeClr val="bg1"/>
                </a:solidFill>
                <a:cs typeface="2  Elm Border" panose="00000400000000000000" pitchFamily="2" charset="-78"/>
              </a:rPr>
              <a:t>ویژه (برای وظایف مشخص) تعریف کرده و آن‌ها را در یک زنجیره کاری </a:t>
            </a:r>
            <a:r>
              <a:rPr lang="en-US" sz="3200" dirty="0">
                <a:solidFill>
                  <a:schemeClr val="bg1"/>
                </a:solidFill>
                <a:cs typeface="2  Elm Border" panose="00000400000000000000" pitchFamily="2" charset="-78"/>
              </a:rPr>
              <a:t>(workflow) </a:t>
            </a:r>
            <a:r>
              <a:rPr lang="fa-IR" sz="3200" dirty="0">
                <a:solidFill>
                  <a:schemeClr val="bg1"/>
                </a:solidFill>
                <a:cs typeface="2  Elm Border" panose="00000400000000000000" pitchFamily="2" charset="-78"/>
              </a:rPr>
              <a:t>قرار دهند</a:t>
            </a:r>
            <a:r>
              <a:rPr lang="en-US" sz="3200" dirty="0">
                <a:solidFill>
                  <a:schemeClr val="bg1"/>
                </a:solidFill>
                <a:cs typeface="2  Elm Border" panose="00000400000000000000" pitchFamily="2" charset="-78"/>
              </a:rPr>
              <a:t>.</a:t>
            </a:r>
          </a:p>
          <a:p>
            <a:pPr algn="just" rtl="1"/>
            <a:r>
              <a:rPr lang="fa-IR" sz="3200" dirty="0">
                <a:solidFill>
                  <a:schemeClr val="bg1"/>
                </a:solidFill>
                <a:cs typeface="2  Elm Border" panose="00000400000000000000" pitchFamily="2" charset="-78"/>
              </a:rPr>
              <a:t>همچنین </a:t>
            </a:r>
            <a:r>
              <a:rPr lang="en-US" sz="3200" dirty="0">
                <a:solidFill>
                  <a:schemeClr val="bg1"/>
                </a:solidFill>
                <a:cs typeface="2  Elm Border" panose="00000400000000000000" pitchFamily="2" charset="-78"/>
              </a:rPr>
              <a:t>OpenAI </a:t>
            </a:r>
            <a:r>
              <a:rPr lang="fa-IR" sz="3200" dirty="0">
                <a:solidFill>
                  <a:schemeClr val="bg1"/>
                </a:solidFill>
                <a:cs typeface="2  Elm Border" panose="00000400000000000000" pitchFamily="2" charset="-78"/>
              </a:rPr>
              <a:t>در اسناد خود به مفهوم </a:t>
            </a:r>
            <a:r>
              <a:rPr lang="en-US" sz="3200" dirty="0">
                <a:solidFill>
                  <a:schemeClr val="bg1"/>
                </a:solidFill>
                <a:cs typeface="2  Elm Border" panose="00000400000000000000" pitchFamily="2" charset="-78"/>
              </a:rPr>
              <a:t> agent-based </a:t>
            </a:r>
            <a:r>
              <a:rPr lang="fa-IR" sz="3200" dirty="0">
                <a:solidFill>
                  <a:schemeClr val="bg1"/>
                </a:solidFill>
                <a:cs typeface="2  Elm Border" panose="00000400000000000000" pitchFamily="2" charset="-78"/>
              </a:rPr>
              <a:t>اشاره کرده و ابزارهایی مثل </a:t>
            </a:r>
            <a:r>
              <a:rPr lang="en-US" sz="3200" dirty="0">
                <a:solidFill>
                  <a:schemeClr val="bg1"/>
                </a:solidFill>
                <a:cs typeface="2  Elm Border" panose="00000400000000000000" pitchFamily="2" charset="-78"/>
              </a:rPr>
              <a:t>Kit </a:t>
            </a:r>
            <a:r>
              <a:rPr lang="fa-IR" sz="3200" dirty="0">
                <a:solidFill>
                  <a:schemeClr val="bg1"/>
                </a:solidFill>
                <a:cs typeface="2  Elm Border" panose="00000400000000000000" pitchFamily="2" charset="-78"/>
              </a:rPr>
              <a:t>توسعه عامل </a:t>
            </a:r>
            <a:r>
              <a:rPr lang="en-US" sz="3200" dirty="0">
                <a:solidFill>
                  <a:schemeClr val="bg1"/>
                </a:solidFill>
                <a:cs typeface="2  Elm Border" panose="00000400000000000000" pitchFamily="2" charset="-78"/>
              </a:rPr>
              <a:t> (Agents SDK) </a:t>
            </a:r>
            <a:r>
              <a:rPr lang="fa-IR" sz="3200" dirty="0">
                <a:solidFill>
                  <a:schemeClr val="bg1"/>
                </a:solidFill>
                <a:cs typeface="2  Elm Border" panose="00000400000000000000" pitchFamily="2" charset="-78"/>
              </a:rPr>
              <a:t>را منتشر کرده است. روند دیگر، انتشار مدل‌های عامل‌محور در </a:t>
            </a:r>
            <a:r>
              <a:rPr lang="en-US" sz="3200" dirty="0">
                <a:solidFill>
                  <a:schemeClr val="bg1"/>
                </a:solidFill>
                <a:cs typeface="2  Elm Border" panose="00000400000000000000" pitchFamily="2" charset="-78"/>
              </a:rPr>
              <a:t> API</a:t>
            </a:r>
            <a:r>
              <a:rPr lang="fa-IR" sz="3200" dirty="0">
                <a:solidFill>
                  <a:schemeClr val="bg1"/>
                </a:solidFill>
                <a:cs typeface="2  Elm Border" panose="00000400000000000000" pitchFamily="2" charset="-78"/>
              </a:rPr>
              <a:t>است. </a:t>
            </a:r>
            <a:endParaRPr lang="en-US" sz="3200" dirty="0">
              <a:solidFill>
                <a:schemeClr val="bg1"/>
              </a:solidFill>
              <a:cs typeface="2  Elm Border" panose="00000400000000000000" pitchFamily="2" charset="-78"/>
            </a:endParaRPr>
          </a:p>
          <a:p>
            <a:pPr algn="just" rtl="1"/>
            <a:r>
              <a:rPr lang="fa-IR" sz="3200" dirty="0">
                <a:solidFill>
                  <a:schemeClr val="bg1"/>
                </a:solidFill>
                <a:cs typeface="2  Elm Border" panose="00000400000000000000" pitchFamily="2" charset="-78"/>
              </a:rPr>
              <a:t>علاوه بر این،</a:t>
            </a:r>
            <a:r>
              <a:rPr lang="en-US" sz="3200" dirty="0">
                <a:solidFill>
                  <a:schemeClr val="bg1"/>
                </a:solidFill>
                <a:cs typeface="2  Elm Border" panose="00000400000000000000" pitchFamily="2" charset="-78"/>
              </a:rPr>
              <a:t> OpenAI</a:t>
            </a:r>
            <a:r>
              <a:rPr lang="fa-IR" sz="3200" dirty="0">
                <a:solidFill>
                  <a:schemeClr val="bg1"/>
                </a:solidFill>
                <a:cs typeface="2  Elm Border" panose="00000400000000000000" pitchFamily="2" charset="-78"/>
              </a:rPr>
              <a:t>در مدل‌های اصلی خود از ایده‌های</a:t>
            </a:r>
            <a:r>
              <a:rPr lang="en-US" sz="3200" dirty="0">
                <a:solidFill>
                  <a:schemeClr val="bg1"/>
                </a:solidFill>
                <a:cs typeface="2  Elm Border" panose="00000400000000000000" pitchFamily="2" charset="-78"/>
              </a:rPr>
              <a:t> MoE </a:t>
            </a:r>
            <a:r>
              <a:rPr lang="fa-IR" sz="3200" dirty="0">
                <a:solidFill>
                  <a:schemeClr val="bg1"/>
                </a:solidFill>
                <a:cs typeface="2  Elm Border" panose="00000400000000000000" pitchFamily="2" charset="-78"/>
              </a:rPr>
              <a:t>استفاده می‌کند</a:t>
            </a:r>
            <a:r>
              <a:rPr lang="en-US" sz="3200" dirty="0">
                <a:solidFill>
                  <a:schemeClr val="bg1"/>
                </a:solidFill>
                <a:cs typeface="2  Elm Border" panose="00000400000000000000" pitchFamily="2" charset="-78"/>
              </a:rPr>
              <a:t>.</a:t>
            </a:r>
            <a:r>
              <a:rPr lang="fa-IR" sz="3200" dirty="0">
                <a:solidFill>
                  <a:schemeClr val="bg1"/>
                </a:solidFill>
                <a:cs typeface="2  Elm Border" panose="00000400000000000000" pitchFamily="2" charset="-78"/>
              </a:rPr>
              <a:t>به‌طور کلی، جهت‌گیری </a:t>
            </a:r>
            <a:r>
              <a:rPr lang="en-US" sz="3200" dirty="0">
                <a:solidFill>
                  <a:schemeClr val="bg1"/>
                </a:solidFill>
                <a:cs typeface="2  Elm Border" panose="00000400000000000000" pitchFamily="2" charset="-78"/>
              </a:rPr>
              <a:t> OpenAI</a:t>
            </a:r>
            <a:r>
              <a:rPr lang="fa-IR" sz="3200" dirty="0">
                <a:solidFill>
                  <a:schemeClr val="bg1"/>
                </a:solidFill>
                <a:cs typeface="2  Elm Border" panose="00000400000000000000" pitchFamily="2" charset="-78"/>
              </a:rPr>
              <a:t>معطوف به ایجاد چارچوب‌های عامل‌محور و قابلیت ترکیب مدل‌ها شده است.</a:t>
            </a:r>
            <a:endParaRPr lang="en-US" sz="3200" dirty="0">
              <a:solidFill>
                <a:schemeClr val="bg1"/>
              </a:solidFill>
              <a:cs typeface="2  Elm Border" panose="00000400000000000000" pitchFamily="2" charset="-78"/>
            </a:endParaRPr>
          </a:p>
          <a:p>
            <a:pPr algn="just" rtl="1"/>
            <a:endParaRPr lang="en-US" dirty="0">
              <a:solidFill>
                <a:schemeClr val="bg1"/>
              </a:solidFill>
              <a:latin typeface="Montserrat"/>
              <a:ea typeface="Montserrat"/>
              <a:cs typeface="2  Elm Border" panose="00000400000000000000" pitchFamily="2" charset="-78"/>
              <a:sym typeface="Montserrat"/>
            </a:endParaRPr>
          </a:p>
        </p:txBody>
      </p:sp>
      <p:sp>
        <p:nvSpPr>
          <p:cNvPr id="8" name="Freeform 8">
            <a:extLst>
              <a:ext uri="{FF2B5EF4-FFF2-40B4-BE49-F238E27FC236}">
                <a16:creationId xmlns:a16="http://schemas.microsoft.com/office/drawing/2014/main" id="{FAA15E97-3B04-488A-2019-63AFA20D65C0}"/>
              </a:ext>
            </a:extLst>
          </p:cNvPr>
          <p:cNvSpPr/>
          <p:nvPr/>
        </p:nvSpPr>
        <p:spPr>
          <a:xfrm rot="1392916">
            <a:off x="4389458" y="8941034"/>
            <a:ext cx="1032424" cy="1155160"/>
          </a:xfrm>
          <a:custGeom>
            <a:avLst/>
            <a:gdLst/>
            <a:ahLst/>
            <a:cxnLst/>
            <a:rect l="l" t="t" r="r" b="b"/>
            <a:pathLst>
              <a:path w="1032424" h="1155160">
                <a:moveTo>
                  <a:pt x="0" y="0"/>
                </a:moveTo>
                <a:lnTo>
                  <a:pt x="1032424" y="0"/>
                </a:lnTo>
                <a:lnTo>
                  <a:pt x="1032424" y="1155159"/>
                </a:lnTo>
                <a:lnTo>
                  <a:pt x="0" y="1155159"/>
                </a:lnTo>
                <a:lnTo>
                  <a:pt x="0" y="0"/>
                </a:lnTo>
                <a:close/>
              </a:path>
            </a:pathLst>
          </a:custGeom>
          <a:blipFill>
            <a:blip r:embed="rId6"/>
            <a:stretch>
              <a:fillRect/>
            </a:stretch>
          </a:blipFill>
        </p:spPr>
        <p:txBody>
          <a:bodyPr/>
          <a:lstStyle/>
          <a:p>
            <a:endParaRPr lang="en-US"/>
          </a:p>
        </p:txBody>
      </p:sp>
      <p:sp>
        <p:nvSpPr>
          <p:cNvPr id="9" name="Freeform 9">
            <a:extLst>
              <a:ext uri="{FF2B5EF4-FFF2-40B4-BE49-F238E27FC236}">
                <a16:creationId xmlns:a16="http://schemas.microsoft.com/office/drawing/2014/main" id="{00261BA4-8DF6-4570-7008-86D196264F8A}"/>
              </a:ext>
            </a:extLst>
          </p:cNvPr>
          <p:cNvSpPr/>
          <p:nvPr/>
        </p:nvSpPr>
        <p:spPr>
          <a:xfrm rot="-1600701">
            <a:off x="16471885" y="2037906"/>
            <a:ext cx="1207461" cy="1277736"/>
          </a:xfrm>
          <a:custGeom>
            <a:avLst/>
            <a:gdLst/>
            <a:ahLst/>
            <a:cxnLst/>
            <a:rect l="l" t="t" r="r" b="b"/>
            <a:pathLst>
              <a:path w="1207461" h="1277736">
                <a:moveTo>
                  <a:pt x="0" y="0"/>
                </a:moveTo>
                <a:lnTo>
                  <a:pt x="1207460" y="0"/>
                </a:lnTo>
                <a:lnTo>
                  <a:pt x="1207460" y="1277737"/>
                </a:lnTo>
                <a:lnTo>
                  <a:pt x="0" y="1277737"/>
                </a:lnTo>
                <a:lnTo>
                  <a:pt x="0" y="0"/>
                </a:lnTo>
                <a:close/>
              </a:path>
            </a:pathLst>
          </a:custGeom>
          <a:blipFill>
            <a:blip r:embed="rId7"/>
            <a:stretch>
              <a:fillRect/>
            </a:stretch>
          </a:blipFill>
        </p:spPr>
        <p:txBody>
          <a:bodyPr/>
          <a:lstStyle/>
          <a:p>
            <a:endParaRPr lang="en-US"/>
          </a:p>
        </p:txBody>
      </p:sp>
      <p:sp>
        <p:nvSpPr>
          <p:cNvPr id="10" name="Freeform 10">
            <a:extLst>
              <a:ext uri="{FF2B5EF4-FFF2-40B4-BE49-F238E27FC236}">
                <a16:creationId xmlns:a16="http://schemas.microsoft.com/office/drawing/2014/main" id="{22DDA70B-811A-7368-E707-220C1CB4447B}"/>
              </a:ext>
            </a:extLst>
          </p:cNvPr>
          <p:cNvSpPr/>
          <p:nvPr/>
        </p:nvSpPr>
        <p:spPr>
          <a:xfrm rot="1558470">
            <a:off x="11803893" y="9108029"/>
            <a:ext cx="797660" cy="847448"/>
          </a:xfrm>
          <a:custGeom>
            <a:avLst/>
            <a:gdLst/>
            <a:ahLst/>
            <a:cxnLst/>
            <a:rect l="l" t="t" r="r" b="b"/>
            <a:pathLst>
              <a:path w="797660" h="847448">
                <a:moveTo>
                  <a:pt x="0" y="0"/>
                </a:moveTo>
                <a:lnTo>
                  <a:pt x="797660" y="0"/>
                </a:lnTo>
                <a:lnTo>
                  <a:pt x="797660" y="847448"/>
                </a:lnTo>
                <a:lnTo>
                  <a:pt x="0" y="847448"/>
                </a:lnTo>
                <a:lnTo>
                  <a:pt x="0" y="0"/>
                </a:lnTo>
                <a:close/>
              </a:path>
            </a:pathLst>
          </a:custGeom>
          <a:blipFill>
            <a:blip r:embed="rId8"/>
            <a:stretch>
              <a:fillRect/>
            </a:stretch>
          </a:blipFill>
        </p:spPr>
        <p:txBody>
          <a:bodyPr/>
          <a:lstStyle/>
          <a:p>
            <a:endParaRPr lang="en-US"/>
          </a:p>
        </p:txBody>
      </p:sp>
      <p:sp>
        <p:nvSpPr>
          <p:cNvPr id="11" name="Freeform 11">
            <a:extLst>
              <a:ext uri="{FF2B5EF4-FFF2-40B4-BE49-F238E27FC236}">
                <a16:creationId xmlns:a16="http://schemas.microsoft.com/office/drawing/2014/main" id="{5EA08EBA-A00A-3F1F-A33B-F2515CB0AF2F}"/>
              </a:ext>
            </a:extLst>
          </p:cNvPr>
          <p:cNvSpPr/>
          <p:nvPr/>
        </p:nvSpPr>
        <p:spPr>
          <a:xfrm>
            <a:off x="1182762" y="1657211"/>
            <a:ext cx="922118" cy="945762"/>
          </a:xfrm>
          <a:custGeom>
            <a:avLst/>
            <a:gdLst/>
            <a:ahLst/>
            <a:cxnLst/>
            <a:rect l="l" t="t" r="r" b="b"/>
            <a:pathLst>
              <a:path w="922118" h="945762">
                <a:moveTo>
                  <a:pt x="0" y="0"/>
                </a:moveTo>
                <a:lnTo>
                  <a:pt x="922118" y="0"/>
                </a:lnTo>
                <a:lnTo>
                  <a:pt x="922118" y="945762"/>
                </a:lnTo>
                <a:lnTo>
                  <a:pt x="0" y="945762"/>
                </a:lnTo>
                <a:lnTo>
                  <a:pt x="0" y="0"/>
                </a:lnTo>
                <a:close/>
              </a:path>
            </a:pathLst>
          </a:custGeom>
          <a:blipFill>
            <a:blip r:embed="rId9"/>
            <a:stretch>
              <a:fillRect/>
            </a:stretch>
          </a:blipFill>
        </p:spPr>
        <p:txBody>
          <a:bodyPr/>
          <a:lstStyle/>
          <a:p>
            <a:endParaRPr lang="en-US"/>
          </a:p>
        </p:txBody>
      </p:sp>
      <p:sp>
        <p:nvSpPr>
          <p:cNvPr id="12" name="Freeform 12">
            <a:extLst>
              <a:ext uri="{FF2B5EF4-FFF2-40B4-BE49-F238E27FC236}">
                <a16:creationId xmlns:a16="http://schemas.microsoft.com/office/drawing/2014/main" id="{8CE1EE53-14A9-105C-A370-621AA0D32759}"/>
              </a:ext>
            </a:extLst>
          </p:cNvPr>
          <p:cNvSpPr/>
          <p:nvPr/>
        </p:nvSpPr>
        <p:spPr>
          <a:xfrm rot="-1494861">
            <a:off x="3786372" y="719900"/>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10"/>
            <a:stretch>
              <a:fillRect/>
            </a:stretch>
          </a:blipFill>
        </p:spPr>
        <p:txBody>
          <a:bodyPr/>
          <a:lstStyle/>
          <a:p>
            <a:endParaRPr lang="en-US"/>
          </a:p>
        </p:txBody>
      </p:sp>
      <p:sp>
        <p:nvSpPr>
          <p:cNvPr id="13" name="Freeform 13">
            <a:extLst>
              <a:ext uri="{FF2B5EF4-FFF2-40B4-BE49-F238E27FC236}">
                <a16:creationId xmlns:a16="http://schemas.microsoft.com/office/drawing/2014/main" id="{BB299006-2B8F-7B6F-97C4-E729A4CB0A16}"/>
              </a:ext>
            </a:extLst>
          </p:cNvPr>
          <p:cNvSpPr/>
          <p:nvPr/>
        </p:nvSpPr>
        <p:spPr>
          <a:xfrm>
            <a:off x="825154" y="6176370"/>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11"/>
            <a:stretch>
              <a:fillRect/>
            </a:stretch>
          </a:blipFill>
        </p:spPr>
        <p:txBody>
          <a:bodyPr/>
          <a:lstStyle/>
          <a:p>
            <a:endParaRPr lang="en-US"/>
          </a:p>
        </p:txBody>
      </p:sp>
      <p:sp>
        <p:nvSpPr>
          <p:cNvPr id="14" name="Freeform 14">
            <a:extLst>
              <a:ext uri="{FF2B5EF4-FFF2-40B4-BE49-F238E27FC236}">
                <a16:creationId xmlns:a16="http://schemas.microsoft.com/office/drawing/2014/main" id="{13284473-E0A9-7FF0-36C8-7CA40D5A86CC}"/>
              </a:ext>
            </a:extLst>
          </p:cNvPr>
          <p:cNvSpPr/>
          <p:nvPr/>
        </p:nvSpPr>
        <p:spPr>
          <a:xfrm>
            <a:off x="15478966" y="4675971"/>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12"/>
            <a:stretch>
              <a:fillRect/>
            </a:stretch>
          </a:blipFill>
        </p:spPr>
        <p:txBody>
          <a:bodyPr/>
          <a:lstStyle/>
          <a:p>
            <a:endParaRPr lang="en-US"/>
          </a:p>
        </p:txBody>
      </p:sp>
      <p:sp>
        <p:nvSpPr>
          <p:cNvPr id="15" name="Freeform 15">
            <a:extLst>
              <a:ext uri="{FF2B5EF4-FFF2-40B4-BE49-F238E27FC236}">
                <a16:creationId xmlns:a16="http://schemas.microsoft.com/office/drawing/2014/main" id="{87B19424-059D-B7E7-D69D-C2E60E9B688E}"/>
              </a:ext>
            </a:extLst>
          </p:cNvPr>
          <p:cNvSpPr/>
          <p:nvPr/>
        </p:nvSpPr>
        <p:spPr>
          <a:xfrm>
            <a:off x="14286018" y="1834856"/>
            <a:ext cx="580378" cy="570272"/>
          </a:xfrm>
          <a:custGeom>
            <a:avLst/>
            <a:gdLst/>
            <a:ahLst/>
            <a:cxnLst/>
            <a:rect l="l" t="t" r="r" b="b"/>
            <a:pathLst>
              <a:path w="580378" h="570272">
                <a:moveTo>
                  <a:pt x="0" y="0"/>
                </a:moveTo>
                <a:lnTo>
                  <a:pt x="580378" y="0"/>
                </a:lnTo>
                <a:lnTo>
                  <a:pt x="580378" y="570272"/>
                </a:lnTo>
                <a:lnTo>
                  <a:pt x="0" y="570272"/>
                </a:lnTo>
                <a:lnTo>
                  <a:pt x="0" y="0"/>
                </a:lnTo>
                <a:close/>
              </a:path>
            </a:pathLst>
          </a:custGeom>
          <a:blipFill>
            <a:blip r:embed="rId13"/>
            <a:stretch>
              <a:fillRect/>
            </a:stretch>
          </a:blipFill>
        </p:spPr>
        <p:txBody>
          <a:bodyPr/>
          <a:lstStyle/>
          <a:p>
            <a:endParaRPr lang="en-US"/>
          </a:p>
        </p:txBody>
      </p:sp>
      <p:sp>
        <p:nvSpPr>
          <p:cNvPr id="16" name="TextBox 15">
            <a:extLst>
              <a:ext uri="{FF2B5EF4-FFF2-40B4-BE49-F238E27FC236}">
                <a16:creationId xmlns:a16="http://schemas.microsoft.com/office/drawing/2014/main" id="{376E3A10-78FD-E5A0-26A4-DBD9A72B0E98}"/>
              </a:ext>
            </a:extLst>
          </p:cNvPr>
          <p:cNvSpPr txBox="1"/>
          <p:nvPr/>
        </p:nvSpPr>
        <p:spPr>
          <a:xfrm>
            <a:off x="7162798" y="3857299"/>
            <a:ext cx="3455419" cy="442674"/>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wrap="square" rtlCol="0">
            <a:spAutoFit/>
          </a:bodyPr>
          <a:lstStyle/>
          <a:p>
            <a:pPr algn="ctr"/>
            <a:r>
              <a:rPr lang="en-US" sz="2000" dirty="0">
                <a:solidFill>
                  <a:schemeClr val="bg1"/>
                </a:solidFill>
                <a:latin typeface="Mokoto" panose="020B0604020202020204" charset="0"/>
              </a:rPr>
              <a:t>OpenAI</a:t>
            </a:r>
          </a:p>
        </p:txBody>
      </p:sp>
    </p:spTree>
    <p:extLst>
      <p:ext uri="{BB962C8B-B14F-4D97-AF65-F5344CB8AC3E}">
        <p14:creationId xmlns:p14="http://schemas.microsoft.com/office/powerpoint/2010/main" val="4026970610"/>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5AB530C0-9968-5277-9E41-21D7ECB48DA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3268910-B955-1CDE-E71F-6CD8843A5B35}"/>
              </a:ext>
            </a:extLst>
          </p:cNvPr>
          <p:cNvSpPr/>
          <p:nvPr/>
        </p:nvSpPr>
        <p:spPr>
          <a:xfrm>
            <a:off x="-1056039" y="-1077267"/>
            <a:ext cx="4641250" cy="4211934"/>
          </a:xfrm>
          <a:custGeom>
            <a:avLst/>
            <a:gdLst/>
            <a:ahLst/>
            <a:cxnLst/>
            <a:rect l="l" t="t" r="r" b="b"/>
            <a:pathLst>
              <a:path w="4641250" h="4211934">
                <a:moveTo>
                  <a:pt x="0" y="0"/>
                </a:moveTo>
                <a:lnTo>
                  <a:pt x="4641250" y="0"/>
                </a:lnTo>
                <a:lnTo>
                  <a:pt x="4641250" y="4211934"/>
                </a:lnTo>
                <a:lnTo>
                  <a:pt x="0" y="4211934"/>
                </a:lnTo>
                <a:lnTo>
                  <a:pt x="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CEDBF281-352D-E090-4F77-5FFB33267ECB}"/>
              </a:ext>
            </a:extLst>
          </p:cNvPr>
          <p:cNvSpPr/>
          <p:nvPr/>
        </p:nvSpPr>
        <p:spPr>
          <a:xfrm>
            <a:off x="15118168" y="3500646"/>
            <a:ext cx="7674102" cy="8229600"/>
          </a:xfrm>
          <a:custGeom>
            <a:avLst/>
            <a:gdLst/>
            <a:ahLst/>
            <a:cxnLst/>
            <a:rect l="l" t="t" r="r" b="b"/>
            <a:pathLst>
              <a:path w="7674102" h="8229600">
                <a:moveTo>
                  <a:pt x="0" y="0"/>
                </a:moveTo>
                <a:lnTo>
                  <a:pt x="7674102" y="0"/>
                </a:lnTo>
                <a:lnTo>
                  <a:pt x="7674102" y="8229600"/>
                </a:lnTo>
                <a:lnTo>
                  <a:pt x="0" y="8229600"/>
                </a:lnTo>
                <a:lnTo>
                  <a:pt x="0" y="0"/>
                </a:lnTo>
                <a:close/>
              </a:path>
            </a:pathLst>
          </a:custGeom>
          <a:blipFill>
            <a:blip r:embed="rId3"/>
            <a:stretch>
              <a:fillRect/>
            </a:stretch>
          </a:blipFill>
        </p:spPr>
        <p:txBody>
          <a:bodyPr/>
          <a:lstStyle/>
          <a:p>
            <a:endParaRPr lang="en-US"/>
          </a:p>
        </p:txBody>
      </p:sp>
      <p:sp>
        <p:nvSpPr>
          <p:cNvPr id="4" name="Freeform 4">
            <a:extLst>
              <a:ext uri="{FF2B5EF4-FFF2-40B4-BE49-F238E27FC236}">
                <a16:creationId xmlns:a16="http://schemas.microsoft.com/office/drawing/2014/main" id="{BFD00F70-DDC6-A22C-0294-E8AB192EA2C7}"/>
              </a:ext>
            </a:extLst>
          </p:cNvPr>
          <p:cNvSpPr/>
          <p:nvPr/>
        </p:nvSpPr>
        <p:spPr>
          <a:xfrm rot="-5314299">
            <a:off x="-2404752" y="6345620"/>
            <a:ext cx="6654437" cy="6446486"/>
          </a:xfrm>
          <a:custGeom>
            <a:avLst/>
            <a:gdLst/>
            <a:ahLst/>
            <a:cxnLst/>
            <a:rect l="l" t="t" r="r" b="b"/>
            <a:pathLst>
              <a:path w="6654437" h="6446486">
                <a:moveTo>
                  <a:pt x="0" y="0"/>
                </a:moveTo>
                <a:lnTo>
                  <a:pt x="6654437" y="0"/>
                </a:lnTo>
                <a:lnTo>
                  <a:pt x="6654437" y="6446485"/>
                </a:lnTo>
                <a:lnTo>
                  <a:pt x="0" y="6446485"/>
                </a:lnTo>
                <a:lnTo>
                  <a:pt x="0" y="0"/>
                </a:lnTo>
                <a:close/>
              </a:path>
            </a:pathLst>
          </a:custGeom>
          <a:blipFill>
            <a:blip r:embed="rId4"/>
            <a:stretch>
              <a:fillRect/>
            </a:stretch>
          </a:blipFill>
        </p:spPr>
        <p:txBody>
          <a:bodyPr/>
          <a:lstStyle/>
          <a:p>
            <a:endParaRPr lang="en-US"/>
          </a:p>
        </p:txBody>
      </p:sp>
      <p:sp>
        <p:nvSpPr>
          <p:cNvPr id="5" name="Freeform 5">
            <a:extLst>
              <a:ext uri="{FF2B5EF4-FFF2-40B4-BE49-F238E27FC236}">
                <a16:creationId xmlns:a16="http://schemas.microsoft.com/office/drawing/2014/main" id="{C8337EB0-FC93-28C7-A913-D194B7ECFDC5}"/>
              </a:ext>
            </a:extLst>
          </p:cNvPr>
          <p:cNvSpPr/>
          <p:nvPr/>
        </p:nvSpPr>
        <p:spPr>
          <a:xfrm rot="122150">
            <a:off x="11134991" y="-4166473"/>
            <a:ext cx="7153009" cy="6178411"/>
          </a:xfrm>
          <a:custGeom>
            <a:avLst/>
            <a:gdLst/>
            <a:ahLst/>
            <a:cxnLst/>
            <a:rect l="l" t="t" r="r" b="b"/>
            <a:pathLst>
              <a:path w="7153009" h="6178411">
                <a:moveTo>
                  <a:pt x="0" y="0"/>
                </a:moveTo>
                <a:lnTo>
                  <a:pt x="7153009" y="0"/>
                </a:lnTo>
                <a:lnTo>
                  <a:pt x="7153009" y="6178411"/>
                </a:lnTo>
                <a:lnTo>
                  <a:pt x="0" y="6178411"/>
                </a:lnTo>
                <a:lnTo>
                  <a:pt x="0" y="0"/>
                </a:lnTo>
                <a:close/>
              </a:path>
            </a:pathLst>
          </a:custGeom>
          <a:blipFill>
            <a:blip r:embed="rId5"/>
            <a:stretch>
              <a:fillRect/>
            </a:stretch>
          </a:blipFill>
        </p:spPr>
        <p:txBody>
          <a:bodyPr/>
          <a:lstStyle/>
          <a:p>
            <a:endParaRPr lang="en-US"/>
          </a:p>
        </p:txBody>
      </p:sp>
      <p:sp>
        <p:nvSpPr>
          <p:cNvPr id="6" name="TextBox 6">
            <a:extLst>
              <a:ext uri="{FF2B5EF4-FFF2-40B4-BE49-F238E27FC236}">
                <a16:creationId xmlns:a16="http://schemas.microsoft.com/office/drawing/2014/main" id="{271C12BB-13D4-29F7-DF41-EB5C143D8D01}"/>
              </a:ext>
            </a:extLst>
          </p:cNvPr>
          <p:cNvSpPr txBox="1"/>
          <p:nvPr/>
        </p:nvSpPr>
        <p:spPr>
          <a:xfrm>
            <a:off x="-457200" y="2862112"/>
            <a:ext cx="18129678" cy="500137"/>
          </a:xfrm>
          <a:prstGeom prst="rect">
            <a:avLst/>
          </a:prstGeom>
        </p:spPr>
        <p:txBody>
          <a:bodyPr wrap="square" lIns="0" tIns="0" rIns="0" bIns="0" rtlCol="0" anchor="t">
            <a:spAutoFit/>
          </a:bodyPr>
          <a:lstStyle/>
          <a:p>
            <a:pPr algn="ctr">
              <a:lnSpc>
                <a:spcPts val="5241"/>
              </a:lnSpc>
            </a:pPr>
            <a:r>
              <a:rPr lang="en-US" sz="3600" b="1" dirty="0">
                <a:solidFill>
                  <a:schemeClr val="bg1"/>
                </a:solidFill>
                <a:latin typeface="Mokoto" panose="020B0604020202020204" charset="0"/>
              </a:rPr>
              <a:t>The Focus of Big Companies on </a:t>
            </a:r>
            <a:r>
              <a:rPr lang="en-US" sz="3600" b="1" dirty="0">
                <a:solidFill>
                  <a:schemeClr val="accent4"/>
                </a:solidFill>
                <a:latin typeface="Mokoto" panose="020B0604020202020204" charset="0"/>
              </a:rPr>
              <a:t>MAS</a:t>
            </a:r>
            <a:r>
              <a:rPr lang="en-US" sz="3600" b="1" dirty="0">
                <a:solidFill>
                  <a:schemeClr val="bg1"/>
                </a:solidFill>
                <a:latin typeface="Mokoto" panose="020B0604020202020204" charset="0"/>
              </a:rPr>
              <a:t> and </a:t>
            </a:r>
            <a:r>
              <a:rPr lang="en-US" sz="3600" b="1" dirty="0">
                <a:solidFill>
                  <a:schemeClr val="accent4"/>
                </a:solidFill>
                <a:latin typeface="Mokoto" panose="020B0604020202020204" charset="0"/>
              </a:rPr>
              <a:t>MoE</a:t>
            </a:r>
            <a:endParaRPr lang="en-US" sz="6600" dirty="0">
              <a:solidFill>
                <a:schemeClr val="accent4"/>
              </a:solidFill>
              <a:latin typeface="Mokoto" panose="020B0604020202020204" charset="0"/>
              <a:ea typeface="Mokoto"/>
              <a:cs typeface="Mokoto"/>
              <a:sym typeface="Mokoto"/>
            </a:endParaRPr>
          </a:p>
        </p:txBody>
      </p:sp>
      <p:sp>
        <p:nvSpPr>
          <p:cNvPr id="7" name="TextBox 7">
            <a:extLst>
              <a:ext uri="{FF2B5EF4-FFF2-40B4-BE49-F238E27FC236}">
                <a16:creationId xmlns:a16="http://schemas.microsoft.com/office/drawing/2014/main" id="{603F0782-957E-8729-6D1E-9157CBDEFE13}"/>
              </a:ext>
            </a:extLst>
          </p:cNvPr>
          <p:cNvSpPr txBox="1"/>
          <p:nvPr/>
        </p:nvSpPr>
        <p:spPr>
          <a:xfrm>
            <a:off x="2443765" y="4799607"/>
            <a:ext cx="12893487" cy="3385542"/>
          </a:xfrm>
          <a:prstGeom prst="rect">
            <a:avLst/>
          </a:prstGeom>
        </p:spPr>
        <p:txBody>
          <a:bodyPr wrap="square" lIns="0" tIns="0" rIns="0" bIns="0" rtlCol="0" anchor="t">
            <a:spAutoFit/>
          </a:bodyPr>
          <a:lstStyle/>
          <a:p>
            <a:pPr algn="just" rtl="1"/>
            <a:r>
              <a:rPr lang="fa-IR" sz="3200" dirty="0">
                <a:solidFill>
                  <a:schemeClr val="bg1"/>
                </a:solidFill>
                <a:cs typeface="2  Elm Border" panose="00000400000000000000" pitchFamily="2" charset="-78"/>
              </a:rPr>
              <a:t>پیشتاز استفاده از معماری‌های </a:t>
            </a:r>
            <a:r>
              <a:rPr lang="en-US" sz="3200" dirty="0">
                <a:solidFill>
                  <a:schemeClr val="bg1"/>
                </a:solidFill>
                <a:cs typeface="2  Elm Border" panose="00000400000000000000" pitchFamily="2" charset="-78"/>
              </a:rPr>
              <a:t> MoE </a:t>
            </a:r>
            <a:r>
              <a:rPr lang="fa-IR" sz="3200" dirty="0">
                <a:solidFill>
                  <a:schemeClr val="bg1"/>
                </a:solidFill>
                <a:cs typeface="2  Elm Border" panose="00000400000000000000" pitchFamily="2" charset="-78"/>
              </a:rPr>
              <a:t>است. از اولین مدل‌های </a:t>
            </a:r>
            <a:r>
              <a:rPr lang="en-US" sz="3200" dirty="0">
                <a:solidFill>
                  <a:schemeClr val="bg1"/>
                </a:solidFill>
                <a:cs typeface="2  Elm Border" panose="00000400000000000000" pitchFamily="2" charset="-78"/>
              </a:rPr>
              <a:t> MoE </a:t>
            </a:r>
            <a:r>
              <a:rPr lang="fa-IR" sz="3200" dirty="0">
                <a:solidFill>
                  <a:schemeClr val="bg1"/>
                </a:solidFill>
                <a:cs typeface="2  Elm Border" panose="00000400000000000000" pitchFamily="2" charset="-78"/>
              </a:rPr>
              <a:t>گوگل مانند </a:t>
            </a:r>
            <a:r>
              <a:rPr lang="en-US" sz="3200" dirty="0">
                <a:solidFill>
                  <a:schemeClr val="bg1"/>
                </a:solidFill>
                <a:cs typeface="2  Elm Border" panose="00000400000000000000" pitchFamily="2" charset="-78"/>
              </a:rPr>
              <a:t>GShard </a:t>
            </a:r>
            <a:r>
              <a:rPr lang="fa-IR" sz="3200" dirty="0">
                <a:solidFill>
                  <a:schemeClr val="bg1"/>
                </a:solidFill>
                <a:cs typeface="2  Elm Border" panose="00000400000000000000" pitchFamily="2" charset="-78"/>
              </a:rPr>
              <a:t>و </a:t>
            </a:r>
            <a:r>
              <a:rPr lang="en-US" sz="3200" dirty="0">
                <a:solidFill>
                  <a:schemeClr val="bg1"/>
                </a:solidFill>
                <a:cs typeface="2  Elm Border" panose="00000400000000000000" pitchFamily="2" charset="-78"/>
              </a:rPr>
              <a:t> Switch Transformer</a:t>
            </a:r>
            <a:r>
              <a:rPr lang="fa-IR" sz="3200" dirty="0">
                <a:solidFill>
                  <a:schemeClr val="bg1"/>
                </a:solidFill>
                <a:cs typeface="2  Elm Border" panose="00000400000000000000" pitchFamily="2" charset="-78"/>
              </a:rPr>
              <a:t>گرفته تا جدیدترین آن‌ها. به‌عنوان مثال، گوگل در مدل میان‌مولتی‌مدیای خود </a:t>
            </a:r>
            <a:r>
              <a:rPr lang="en-US" sz="3200" dirty="0">
                <a:solidFill>
                  <a:schemeClr val="bg1"/>
                </a:solidFill>
                <a:cs typeface="2  Elm Border" panose="00000400000000000000" pitchFamily="2" charset="-78"/>
              </a:rPr>
              <a:t> Gemini 1.5 </a:t>
            </a:r>
            <a:r>
              <a:rPr lang="fa-IR" sz="3200" dirty="0">
                <a:solidFill>
                  <a:schemeClr val="bg1"/>
                </a:solidFill>
                <a:cs typeface="2  Elm Border" panose="00000400000000000000" pitchFamily="2" charset="-78"/>
              </a:rPr>
              <a:t>صراحتاً از معماری </a:t>
            </a:r>
            <a:r>
              <a:rPr lang="en-US" sz="3200" dirty="0">
                <a:solidFill>
                  <a:schemeClr val="bg1"/>
                </a:solidFill>
                <a:cs typeface="2  Elm Border" panose="00000400000000000000" pitchFamily="2" charset="-78"/>
              </a:rPr>
              <a:t> MoE</a:t>
            </a:r>
            <a:r>
              <a:rPr lang="fa-IR" sz="3200" dirty="0">
                <a:solidFill>
                  <a:schemeClr val="bg1"/>
                </a:solidFill>
                <a:cs typeface="2  Elm Border" panose="00000400000000000000" pitchFamily="2" charset="-78"/>
              </a:rPr>
              <a:t>بهره برده است</a:t>
            </a:r>
            <a:r>
              <a:rPr lang="en-US" sz="3200" dirty="0">
                <a:solidFill>
                  <a:schemeClr val="bg1"/>
                </a:solidFill>
                <a:cs typeface="2  Elm Border" panose="00000400000000000000" pitchFamily="2" charset="-78"/>
              </a:rPr>
              <a:t>.</a:t>
            </a:r>
          </a:p>
          <a:p>
            <a:pPr algn="just" rtl="1"/>
            <a:r>
              <a:rPr lang="fa-IR" sz="2800" dirty="0">
                <a:solidFill>
                  <a:schemeClr val="bg1"/>
                </a:solidFill>
                <a:cs typeface="2  Elm Border" panose="00000400000000000000" pitchFamily="2" charset="-78"/>
              </a:rPr>
              <a:t>گوگل نشان داده که مدل‌های </a:t>
            </a:r>
            <a:r>
              <a:rPr lang="en-US" sz="2800" dirty="0">
                <a:solidFill>
                  <a:schemeClr val="bg1"/>
                </a:solidFill>
                <a:cs typeface="2  Elm Border" panose="00000400000000000000" pitchFamily="2" charset="-78"/>
              </a:rPr>
              <a:t> MoE </a:t>
            </a:r>
            <a:r>
              <a:rPr lang="fa-IR" sz="2800" dirty="0">
                <a:solidFill>
                  <a:schemeClr val="bg1"/>
                </a:solidFill>
                <a:cs typeface="2  Elm Border" panose="00000400000000000000" pitchFamily="2" charset="-78"/>
              </a:rPr>
              <a:t>قابلیت افزایش کارایی را دارند؛ </a:t>
            </a:r>
            <a:r>
              <a:rPr lang="en-US" sz="2800" dirty="0">
                <a:solidFill>
                  <a:schemeClr val="bg1"/>
                </a:solidFill>
                <a:cs typeface="2  Elm Border" panose="00000400000000000000" pitchFamily="2" charset="-78"/>
              </a:rPr>
              <a:t> MoE </a:t>
            </a:r>
            <a:r>
              <a:rPr lang="fa-IR" sz="2800" dirty="0">
                <a:solidFill>
                  <a:schemeClr val="bg1"/>
                </a:solidFill>
                <a:cs typeface="2  Elm Border" panose="00000400000000000000" pitchFamily="2" charset="-78"/>
              </a:rPr>
              <a:t>با تقسیم شبکه به چند </a:t>
            </a:r>
            <a:r>
              <a:rPr lang="en-US" sz="3200" i="1" dirty="0">
                <a:solidFill>
                  <a:schemeClr val="bg1"/>
                </a:solidFill>
                <a:cs typeface="2  Elm Border" panose="00000400000000000000" pitchFamily="2" charset="-78"/>
              </a:rPr>
              <a:t>Expert</a:t>
            </a:r>
            <a:r>
              <a:rPr lang="en-US" sz="3200" dirty="0">
                <a:solidFill>
                  <a:schemeClr val="bg1"/>
                </a:solidFill>
                <a:cs typeface="2  Elm Border" panose="00000400000000000000" pitchFamily="2" charset="-78"/>
              </a:rPr>
              <a:t> </a:t>
            </a:r>
            <a:r>
              <a:rPr lang="fa-IR" sz="3200" dirty="0">
                <a:solidFill>
                  <a:schemeClr val="bg1"/>
                </a:solidFill>
                <a:cs typeface="2  Elm Border" panose="00000400000000000000" pitchFamily="2" charset="-78"/>
              </a:rPr>
              <a:t>کوچک و فعال‌سازی مسیرهای مرتبط، کارایی محاسباتی را بهبود می‌بخشد</a:t>
            </a:r>
            <a:r>
              <a:rPr lang="en-US" sz="3200" dirty="0">
                <a:solidFill>
                  <a:schemeClr val="bg1"/>
                </a:solidFill>
                <a:cs typeface="2  Elm Border" panose="00000400000000000000" pitchFamily="2" charset="-78"/>
              </a:rPr>
              <a:t> </a:t>
            </a:r>
            <a:r>
              <a:rPr lang="fa-IR" sz="3200" dirty="0">
                <a:solidFill>
                  <a:schemeClr val="bg1"/>
                </a:solidFill>
                <a:cs typeface="2  Elm Border" panose="00000400000000000000" pitchFamily="2" charset="-78"/>
              </a:rPr>
              <a:t>در نتیجه، گوگل به‌طور مداوم روی تحقیق و توسعه مدل‌های</a:t>
            </a:r>
            <a:r>
              <a:rPr lang="en-US" sz="3200" dirty="0">
                <a:solidFill>
                  <a:schemeClr val="bg1"/>
                </a:solidFill>
                <a:cs typeface="2  Elm Border" panose="00000400000000000000" pitchFamily="2" charset="-78"/>
              </a:rPr>
              <a:t> MoE </a:t>
            </a:r>
            <a:r>
              <a:rPr lang="fa-IR" sz="3200" dirty="0">
                <a:solidFill>
                  <a:schemeClr val="bg1"/>
                </a:solidFill>
                <a:cs typeface="2  Elm Border" panose="00000400000000000000" pitchFamily="2" charset="-78"/>
              </a:rPr>
              <a:t>مانند </a:t>
            </a:r>
            <a:r>
              <a:rPr lang="en-US" sz="3200" dirty="0">
                <a:solidFill>
                  <a:schemeClr val="bg1"/>
                </a:solidFill>
                <a:cs typeface="2  Elm Border" panose="00000400000000000000" pitchFamily="2" charset="-78"/>
              </a:rPr>
              <a:t> MoE</a:t>
            </a:r>
            <a:r>
              <a:rPr lang="fa-IR" sz="3200" dirty="0">
                <a:solidFill>
                  <a:schemeClr val="bg1"/>
                </a:solidFill>
                <a:cs typeface="2  Elm Border" panose="00000400000000000000" pitchFamily="2" charset="-78"/>
              </a:rPr>
              <a:t>در </a:t>
            </a:r>
            <a:r>
              <a:rPr lang="en-US" sz="3200" dirty="0">
                <a:solidFill>
                  <a:schemeClr val="bg1"/>
                </a:solidFill>
                <a:cs typeface="2  Elm Border" panose="00000400000000000000" pitchFamily="2" charset="-78"/>
              </a:rPr>
              <a:t>Gemini</a:t>
            </a:r>
            <a:r>
              <a:rPr lang="fa-IR" sz="3200" dirty="0">
                <a:solidFill>
                  <a:schemeClr val="bg1"/>
                </a:solidFill>
                <a:cs typeface="2  Elm Border" panose="00000400000000000000" pitchFamily="2" charset="-78"/>
              </a:rPr>
              <a:t>و </a:t>
            </a:r>
            <a:r>
              <a:rPr lang="en-US" sz="3200" dirty="0">
                <a:solidFill>
                  <a:schemeClr val="bg1"/>
                </a:solidFill>
                <a:cs typeface="2  Elm Border" panose="00000400000000000000" pitchFamily="2" charset="-78"/>
              </a:rPr>
              <a:t>Gshard</a:t>
            </a:r>
            <a:r>
              <a:rPr lang="fa-IR" sz="3200" dirty="0">
                <a:solidFill>
                  <a:schemeClr val="bg1"/>
                </a:solidFill>
                <a:cs typeface="2  Elm Border" panose="00000400000000000000" pitchFamily="2" charset="-78"/>
              </a:rPr>
              <a:t> </a:t>
            </a:r>
            <a:r>
              <a:rPr lang="en-US" sz="3200" dirty="0">
                <a:solidFill>
                  <a:schemeClr val="bg1"/>
                </a:solidFill>
                <a:cs typeface="2  Elm Border" panose="00000400000000000000" pitchFamily="2" charset="-78"/>
              </a:rPr>
              <a:t> </a:t>
            </a:r>
            <a:r>
              <a:rPr lang="fa-IR" sz="3200" dirty="0">
                <a:solidFill>
                  <a:schemeClr val="bg1"/>
                </a:solidFill>
                <a:cs typeface="2  Elm Border" panose="00000400000000000000" pitchFamily="2" charset="-78"/>
              </a:rPr>
              <a:t>سرمایه‌گذاری می‌کند.</a:t>
            </a:r>
            <a:endParaRPr lang="en-US" sz="2800" dirty="0">
              <a:solidFill>
                <a:schemeClr val="bg1"/>
              </a:solidFill>
              <a:latin typeface="Montserrat"/>
              <a:ea typeface="Montserrat"/>
              <a:cs typeface="2  Elm Border" panose="00000400000000000000" pitchFamily="2" charset="-78"/>
              <a:sym typeface="Montserrat"/>
            </a:endParaRPr>
          </a:p>
        </p:txBody>
      </p:sp>
      <p:sp>
        <p:nvSpPr>
          <p:cNvPr id="8" name="Freeform 8">
            <a:extLst>
              <a:ext uri="{FF2B5EF4-FFF2-40B4-BE49-F238E27FC236}">
                <a16:creationId xmlns:a16="http://schemas.microsoft.com/office/drawing/2014/main" id="{AA68794C-1BAC-E893-2D7A-C7EB7AA30E8D}"/>
              </a:ext>
            </a:extLst>
          </p:cNvPr>
          <p:cNvSpPr/>
          <p:nvPr/>
        </p:nvSpPr>
        <p:spPr>
          <a:xfrm rot="1392916">
            <a:off x="4389458" y="8941034"/>
            <a:ext cx="1032424" cy="1155160"/>
          </a:xfrm>
          <a:custGeom>
            <a:avLst/>
            <a:gdLst/>
            <a:ahLst/>
            <a:cxnLst/>
            <a:rect l="l" t="t" r="r" b="b"/>
            <a:pathLst>
              <a:path w="1032424" h="1155160">
                <a:moveTo>
                  <a:pt x="0" y="0"/>
                </a:moveTo>
                <a:lnTo>
                  <a:pt x="1032424" y="0"/>
                </a:lnTo>
                <a:lnTo>
                  <a:pt x="1032424" y="1155159"/>
                </a:lnTo>
                <a:lnTo>
                  <a:pt x="0" y="1155159"/>
                </a:lnTo>
                <a:lnTo>
                  <a:pt x="0" y="0"/>
                </a:lnTo>
                <a:close/>
              </a:path>
            </a:pathLst>
          </a:custGeom>
          <a:blipFill>
            <a:blip r:embed="rId6"/>
            <a:stretch>
              <a:fillRect/>
            </a:stretch>
          </a:blipFill>
        </p:spPr>
        <p:txBody>
          <a:bodyPr/>
          <a:lstStyle/>
          <a:p>
            <a:endParaRPr lang="en-US"/>
          </a:p>
        </p:txBody>
      </p:sp>
      <p:sp>
        <p:nvSpPr>
          <p:cNvPr id="9" name="Freeform 9">
            <a:extLst>
              <a:ext uri="{FF2B5EF4-FFF2-40B4-BE49-F238E27FC236}">
                <a16:creationId xmlns:a16="http://schemas.microsoft.com/office/drawing/2014/main" id="{33E4F43C-C976-90B8-9B6D-E165183B37B2}"/>
              </a:ext>
            </a:extLst>
          </p:cNvPr>
          <p:cNvSpPr/>
          <p:nvPr/>
        </p:nvSpPr>
        <p:spPr>
          <a:xfrm rot="-1600701">
            <a:off x="16471885" y="2037906"/>
            <a:ext cx="1207461" cy="1277736"/>
          </a:xfrm>
          <a:custGeom>
            <a:avLst/>
            <a:gdLst/>
            <a:ahLst/>
            <a:cxnLst/>
            <a:rect l="l" t="t" r="r" b="b"/>
            <a:pathLst>
              <a:path w="1207461" h="1277736">
                <a:moveTo>
                  <a:pt x="0" y="0"/>
                </a:moveTo>
                <a:lnTo>
                  <a:pt x="1207460" y="0"/>
                </a:lnTo>
                <a:lnTo>
                  <a:pt x="1207460" y="1277737"/>
                </a:lnTo>
                <a:lnTo>
                  <a:pt x="0" y="1277737"/>
                </a:lnTo>
                <a:lnTo>
                  <a:pt x="0" y="0"/>
                </a:lnTo>
                <a:close/>
              </a:path>
            </a:pathLst>
          </a:custGeom>
          <a:blipFill>
            <a:blip r:embed="rId7"/>
            <a:stretch>
              <a:fillRect/>
            </a:stretch>
          </a:blipFill>
        </p:spPr>
        <p:txBody>
          <a:bodyPr/>
          <a:lstStyle/>
          <a:p>
            <a:endParaRPr lang="en-US"/>
          </a:p>
        </p:txBody>
      </p:sp>
      <p:sp>
        <p:nvSpPr>
          <p:cNvPr id="10" name="Freeform 10">
            <a:extLst>
              <a:ext uri="{FF2B5EF4-FFF2-40B4-BE49-F238E27FC236}">
                <a16:creationId xmlns:a16="http://schemas.microsoft.com/office/drawing/2014/main" id="{D74A9A22-5AB6-F096-066C-8691EA0DE166}"/>
              </a:ext>
            </a:extLst>
          </p:cNvPr>
          <p:cNvSpPr/>
          <p:nvPr/>
        </p:nvSpPr>
        <p:spPr>
          <a:xfrm rot="1558470">
            <a:off x="11803893" y="9108029"/>
            <a:ext cx="797660" cy="847448"/>
          </a:xfrm>
          <a:custGeom>
            <a:avLst/>
            <a:gdLst/>
            <a:ahLst/>
            <a:cxnLst/>
            <a:rect l="l" t="t" r="r" b="b"/>
            <a:pathLst>
              <a:path w="797660" h="847448">
                <a:moveTo>
                  <a:pt x="0" y="0"/>
                </a:moveTo>
                <a:lnTo>
                  <a:pt x="797660" y="0"/>
                </a:lnTo>
                <a:lnTo>
                  <a:pt x="797660" y="847448"/>
                </a:lnTo>
                <a:lnTo>
                  <a:pt x="0" y="847448"/>
                </a:lnTo>
                <a:lnTo>
                  <a:pt x="0" y="0"/>
                </a:lnTo>
                <a:close/>
              </a:path>
            </a:pathLst>
          </a:custGeom>
          <a:blipFill>
            <a:blip r:embed="rId8"/>
            <a:stretch>
              <a:fillRect/>
            </a:stretch>
          </a:blipFill>
        </p:spPr>
        <p:txBody>
          <a:bodyPr/>
          <a:lstStyle/>
          <a:p>
            <a:endParaRPr lang="en-US"/>
          </a:p>
        </p:txBody>
      </p:sp>
      <p:sp>
        <p:nvSpPr>
          <p:cNvPr id="11" name="Freeform 11">
            <a:extLst>
              <a:ext uri="{FF2B5EF4-FFF2-40B4-BE49-F238E27FC236}">
                <a16:creationId xmlns:a16="http://schemas.microsoft.com/office/drawing/2014/main" id="{5DD1E8CE-B054-1CE2-1828-C9EAB321DF52}"/>
              </a:ext>
            </a:extLst>
          </p:cNvPr>
          <p:cNvSpPr/>
          <p:nvPr/>
        </p:nvSpPr>
        <p:spPr>
          <a:xfrm>
            <a:off x="1182762" y="1657211"/>
            <a:ext cx="922118" cy="945762"/>
          </a:xfrm>
          <a:custGeom>
            <a:avLst/>
            <a:gdLst/>
            <a:ahLst/>
            <a:cxnLst/>
            <a:rect l="l" t="t" r="r" b="b"/>
            <a:pathLst>
              <a:path w="922118" h="945762">
                <a:moveTo>
                  <a:pt x="0" y="0"/>
                </a:moveTo>
                <a:lnTo>
                  <a:pt x="922118" y="0"/>
                </a:lnTo>
                <a:lnTo>
                  <a:pt x="922118" y="945762"/>
                </a:lnTo>
                <a:lnTo>
                  <a:pt x="0" y="945762"/>
                </a:lnTo>
                <a:lnTo>
                  <a:pt x="0" y="0"/>
                </a:lnTo>
                <a:close/>
              </a:path>
            </a:pathLst>
          </a:custGeom>
          <a:blipFill>
            <a:blip r:embed="rId9"/>
            <a:stretch>
              <a:fillRect/>
            </a:stretch>
          </a:blipFill>
        </p:spPr>
        <p:txBody>
          <a:bodyPr/>
          <a:lstStyle/>
          <a:p>
            <a:endParaRPr lang="en-US"/>
          </a:p>
        </p:txBody>
      </p:sp>
      <p:sp>
        <p:nvSpPr>
          <p:cNvPr id="12" name="Freeform 12">
            <a:extLst>
              <a:ext uri="{FF2B5EF4-FFF2-40B4-BE49-F238E27FC236}">
                <a16:creationId xmlns:a16="http://schemas.microsoft.com/office/drawing/2014/main" id="{DFBC1E6F-FA53-8511-2301-16902EB0BAFA}"/>
              </a:ext>
            </a:extLst>
          </p:cNvPr>
          <p:cNvSpPr/>
          <p:nvPr/>
        </p:nvSpPr>
        <p:spPr>
          <a:xfrm rot="-1494861">
            <a:off x="3786372" y="719900"/>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10"/>
            <a:stretch>
              <a:fillRect/>
            </a:stretch>
          </a:blipFill>
        </p:spPr>
        <p:txBody>
          <a:bodyPr/>
          <a:lstStyle/>
          <a:p>
            <a:endParaRPr lang="en-US"/>
          </a:p>
        </p:txBody>
      </p:sp>
      <p:sp>
        <p:nvSpPr>
          <p:cNvPr id="13" name="Freeform 13">
            <a:extLst>
              <a:ext uri="{FF2B5EF4-FFF2-40B4-BE49-F238E27FC236}">
                <a16:creationId xmlns:a16="http://schemas.microsoft.com/office/drawing/2014/main" id="{567F1EC1-5E4F-0709-9CA1-3F4F280F9CB5}"/>
              </a:ext>
            </a:extLst>
          </p:cNvPr>
          <p:cNvSpPr/>
          <p:nvPr/>
        </p:nvSpPr>
        <p:spPr>
          <a:xfrm>
            <a:off x="825154" y="6176370"/>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11"/>
            <a:stretch>
              <a:fillRect/>
            </a:stretch>
          </a:blipFill>
        </p:spPr>
        <p:txBody>
          <a:bodyPr/>
          <a:lstStyle/>
          <a:p>
            <a:endParaRPr lang="en-US"/>
          </a:p>
        </p:txBody>
      </p:sp>
      <p:sp>
        <p:nvSpPr>
          <p:cNvPr id="14" name="Freeform 14">
            <a:extLst>
              <a:ext uri="{FF2B5EF4-FFF2-40B4-BE49-F238E27FC236}">
                <a16:creationId xmlns:a16="http://schemas.microsoft.com/office/drawing/2014/main" id="{66C2F511-4624-1258-AB0C-5B9B92978FA8}"/>
              </a:ext>
            </a:extLst>
          </p:cNvPr>
          <p:cNvSpPr/>
          <p:nvPr/>
        </p:nvSpPr>
        <p:spPr>
          <a:xfrm>
            <a:off x="15478966" y="4675971"/>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12"/>
            <a:stretch>
              <a:fillRect/>
            </a:stretch>
          </a:blipFill>
        </p:spPr>
        <p:txBody>
          <a:bodyPr/>
          <a:lstStyle/>
          <a:p>
            <a:endParaRPr lang="en-US"/>
          </a:p>
        </p:txBody>
      </p:sp>
      <p:sp>
        <p:nvSpPr>
          <p:cNvPr id="15" name="Freeform 15">
            <a:extLst>
              <a:ext uri="{FF2B5EF4-FFF2-40B4-BE49-F238E27FC236}">
                <a16:creationId xmlns:a16="http://schemas.microsoft.com/office/drawing/2014/main" id="{6B608585-0A1B-0942-F71F-1541F505BEE1}"/>
              </a:ext>
            </a:extLst>
          </p:cNvPr>
          <p:cNvSpPr/>
          <p:nvPr/>
        </p:nvSpPr>
        <p:spPr>
          <a:xfrm>
            <a:off x="14286018" y="1834856"/>
            <a:ext cx="580378" cy="570272"/>
          </a:xfrm>
          <a:custGeom>
            <a:avLst/>
            <a:gdLst/>
            <a:ahLst/>
            <a:cxnLst/>
            <a:rect l="l" t="t" r="r" b="b"/>
            <a:pathLst>
              <a:path w="580378" h="570272">
                <a:moveTo>
                  <a:pt x="0" y="0"/>
                </a:moveTo>
                <a:lnTo>
                  <a:pt x="580378" y="0"/>
                </a:lnTo>
                <a:lnTo>
                  <a:pt x="580378" y="570272"/>
                </a:lnTo>
                <a:lnTo>
                  <a:pt x="0" y="570272"/>
                </a:lnTo>
                <a:lnTo>
                  <a:pt x="0" y="0"/>
                </a:lnTo>
                <a:close/>
              </a:path>
            </a:pathLst>
          </a:custGeom>
          <a:blipFill>
            <a:blip r:embed="rId13"/>
            <a:stretch>
              <a:fillRect/>
            </a:stretch>
          </a:blipFill>
        </p:spPr>
        <p:txBody>
          <a:bodyPr/>
          <a:lstStyle/>
          <a:p>
            <a:endParaRPr lang="en-US"/>
          </a:p>
        </p:txBody>
      </p:sp>
      <p:sp>
        <p:nvSpPr>
          <p:cNvPr id="16" name="TextBox 15">
            <a:extLst>
              <a:ext uri="{FF2B5EF4-FFF2-40B4-BE49-F238E27FC236}">
                <a16:creationId xmlns:a16="http://schemas.microsoft.com/office/drawing/2014/main" id="{26A6106C-DCD2-6DAE-3415-D8ABFA9B2CC6}"/>
              </a:ext>
            </a:extLst>
          </p:cNvPr>
          <p:cNvSpPr txBox="1"/>
          <p:nvPr/>
        </p:nvSpPr>
        <p:spPr>
          <a:xfrm>
            <a:off x="7162798" y="3928790"/>
            <a:ext cx="3455419" cy="442674"/>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wrap="square" rtlCol="0">
            <a:spAutoFit/>
          </a:bodyPr>
          <a:lstStyle/>
          <a:p>
            <a:pPr algn="ctr"/>
            <a:r>
              <a:rPr lang="en-US" sz="2000" dirty="0">
                <a:solidFill>
                  <a:schemeClr val="bg1"/>
                </a:solidFill>
                <a:latin typeface="Mokoto" panose="020B0604020202020204" charset="0"/>
              </a:rPr>
              <a:t>GOOGLE</a:t>
            </a:r>
          </a:p>
        </p:txBody>
      </p:sp>
    </p:spTree>
    <p:extLst>
      <p:ext uri="{BB962C8B-B14F-4D97-AF65-F5344CB8AC3E}">
        <p14:creationId xmlns:p14="http://schemas.microsoft.com/office/powerpoint/2010/main" val="312551958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p:cNvGrpSpPr/>
        <p:nvPr/>
      </p:nvGrpSpPr>
      <p:grpSpPr>
        <a:xfrm>
          <a:off x="0" y="0"/>
          <a:ext cx="0" cy="0"/>
          <a:chOff x="0" y="0"/>
          <a:chExt cx="0" cy="0"/>
        </a:xfrm>
      </p:grpSpPr>
      <p:sp>
        <p:nvSpPr>
          <p:cNvPr id="2" name="Freeform 2"/>
          <p:cNvSpPr/>
          <p:nvPr/>
        </p:nvSpPr>
        <p:spPr>
          <a:xfrm rot="1392916">
            <a:off x="1472812" y="8447106"/>
            <a:ext cx="1158181" cy="1295867"/>
          </a:xfrm>
          <a:custGeom>
            <a:avLst/>
            <a:gdLst/>
            <a:ahLst/>
            <a:cxnLst/>
            <a:rect l="l" t="t" r="r" b="b"/>
            <a:pathLst>
              <a:path w="1158181" h="1295867">
                <a:moveTo>
                  <a:pt x="0" y="0"/>
                </a:moveTo>
                <a:lnTo>
                  <a:pt x="1158181" y="0"/>
                </a:lnTo>
                <a:lnTo>
                  <a:pt x="1158181" y="1295866"/>
                </a:lnTo>
                <a:lnTo>
                  <a:pt x="0" y="1295866"/>
                </a:lnTo>
                <a:lnTo>
                  <a:pt x="0" y="0"/>
                </a:lnTo>
                <a:close/>
              </a:path>
            </a:pathLst>
          </a:custGeom>
          <a:blipFill>
            <a:blip r:embed="rId2"/>
            <a:stretch>
              <a:fillRect/>
            </a:stretch>
          </a:blipFill>
        </p:spPr>
        <p:txBody>
          <a:bodyPr/>
          <a:lstStyle/>
          <a:p>
            <a:endParaRPr lang="en-US"/>
          </a:p>
        </p:txBody>
      </p:sp>
      <p:sp>
        <p:nvSpPr>
          <p:cNvPr id="3" name="Freeform 3"/>
          <p:cNvSpPr/>
          <p:nvPr/>
        </p:nvSpPr>
        <p:spPr>
          <a:xfrm rot="-1600701">
            <a:off x="15885219" y="1766260"/>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3"/>
            <a:stretch>
              <a:fillRect/>
            </a:stretch>
          </a:blipFill>
        </p:spPr>
        <p:txBody>
          <a:bodyPr/>
          <a:lstStyle/>
          <a:p>
            <a:endParaRPr lang="en-US"/>
          </a:p>
        </p:txBody>
      </p:sp>
      <p:sp>
        <p:nvSpPr>
          <p:cNvPr id="4" name="Freeform 4"/>
          <p:cNvSpPr/>
          <p:nvPr/>
        </p:nvSpPr>
        <p:spPr>
          <a:xfrm rot="1558470">
            <a:off x="15684667" y="8726581"/>
            <a:ext cx="1129301" cy="1199788"/>
          </a:xfrm>
          <a:custGeom>
            <a:avLst/>
            <a:gdLst/>
            <a:ahLst/>
            <a:cxnLst/>
            <a:rect l="l" t="t" r="r" b="b"/>
            <a:pathLst>
              <a:path w="1129301" h="1199788">
                <a:moveTo>
                  <a:pt x="0" y="0"/>
                </a:moveTo>
                <a:lnTo>
                  <a:pt x="1129301" y="0"/>
                </a:lnTo>
                <a:lnTo>
                  <a:pt x="1129301" y="1199789"/>
                </a:lnTo>
                <a:lnTo>
                  <a:pt x="0" y="1199789"/>
                </a:lnTo>
                <a:lnTo>
                  <a:pt x="0" y="0"/>
                </a:lnTo>
                <a:close/>
              </a:path>
            </a:pathLst>
          </a:custGeom>
          <a:blipFill>
            <a:blip r:embed="rId4"/>
            <a:stretch>
              <a:fillRect/>
            </a:stretch>
          </a:blipFill>
        </p:spPr>
        <p:txBody>
          <a:bodyPr/>
          <a:lstStyle/>
          <a:p>
            <a:endParaRPr lang="en-US"/>
          </a:p>
        </p:txBody>
      </p:sp>
      <p:sp>
        <p:nvSpPr>
          <p:cNvPr id="5" name="Freeform 5"/>
          <p:cNvSpPr/>
          <p:nvPr/>
        </p:nvSpPr>
        <p:spPr>
          <a:xfrm>
            <a:off x="825154" y="1264584"/>
            <a:ext cx="1112030" cy="1140544"/>
          </a:xfrm>
          <a:custGeom>
            <a:avLst/>
            <a:gdLst/>
            <a:ahLst/>
            <a:cxnLst/>
            <a:rect l="l" t="t" r="r" b="b"/>
            <a:pathLst>
              <a:path w="1112030" h="1140544">
                <a:moveTo>
                  <a:pt x="0" y="0"/>
                </a:moveTo>
                <a:lnTo>
                  <a:pt x="1112030" y="0"/>
                </a:lnTo>
                <a:lnTo>
                  <a:pt x="1112030" y="1140544"/>
                </a:lnTo>
                <a:lnTo>
                  <a:pt x="0" y="1140544"/>
                </a:lnTo>
                <a:lnTo>
                  <a:pt x="0" y="0"/>
                </a:lnTo>
                <a:close/>
              </a:path>
            </a:pathLst>
          </a:custGeom>
          <a:blipFill>
            <a:blip r:embed="rId5"/>
            <a:stretch>
              <a:fillRect/>
            </a:stretch>
          </a:blipFill>
        </p:spPr>
        <p:txBody>
          <a:bodyPr/>
          <a:lstStyle/>
          <a:p>
            <a:endParaRPr lang="en-US"/>
          </a:p>
        </p:txBody>
      </p:sp>
      <p:sp>
        <p:nvSpPr>
          <p:cNvPr id="6" name="Freeform 6"/>
          <p:cNvSpPr/>
          <p:nvPr/>
        </p:nvSpPr>
        <p:spPr>
          <a:xfrm rot="-941928">
            <a:off x="3141835" y="448253"/>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6"/>
            <a:stretch>
              <a:fillRect/>
            </a:stretch>
          </a:blipFill>
        </p:spPr>
        <p:txBody>
          <a:bodyPr/>
          <a:lstStyle/>
          <a:p>
            <a:endParaRPr lang="en-US"/>
          </a:p>
        </p:txBody>
      </p:sp>
      <p:sp>
        <p:nvSpPr>
          <p:cNvPr id="7" name="Freeform 7"/>
          <p:cNvSpPr/>
          <p:nvPr/>
        </p:nvSpPr>
        <p:spPr>
          <a:xfrm>
            <a:off x="589560" y="6596168"/>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7"/>
            <a:stretch>
              <a:fillRect/>
            </a:stretch>
          </a:blipFill>
        </p:spPr>
        <p:txBody>
          <a:bodyPr/>
          <a:lstStyle/>
          <a:p>
            <a:endParaRPr lang="en-US"/>
          </a:p>
        </p:txBody>
      </p:sp>
      <p:sp>
        <p:nvSpPr>
          <p:cNvPr id="8" name="Freeform 8"/>
          <p:cNvSpPr/>
          <p:nvPr/>
        </p:nvSpPr>
        <p:spPr>
          <a:xfrm>
            <a:off x="16488949" y="6792823"/>
            <a:ext cx="1061438" cy="1261123"/>
          </a:xfrm>
          <a:custGeom>
            <a:avLst/>
            <a:gdLst/>
            <a:ahLst/>
            <a:cxnLst/>
            <a:rect l="l" t="t" r="r" b="b"/>
            <a:pathLst>
              <a:path w="1061438" h="1261123">
                <a:moveTo>
                  <a:pt x="0" y="0"/>
                </a:moveTo>
                <a:lnTo>
                  <a:pt x="1061438" y="0"/>
                </a:lnTo>
                <a:lnTo>
                  <a:pt x="1061438" y="1261124"/>
                </a:lnTo>
                <a:lnTo>
                  <a:pt x="0" y="1261124"/>
                </a:lnTo>
                <a:lnTo>
                  <a:pt x="0" y="0"/>
                </a:lnTo>
                <a:close/>
              </a:path>
            </a:pathLst>
          </a:custGeom>
          <a:blipFill>
            <a:blip r:embed="rId8"/>
            <a:stretch>
              <a:fillRect/>
            </a:stretch>
          </a:blipFill>
        </p:spPr>
        <p:txBody>
          <a:bodyPr/>
          <a:lstStyle/>
          <a:p>
            <a:endParaRPr lang="en-US"/>
          </a:p>
        </p:txBody>
      </p:sp>
      <p:sp>
        <p:nvSpPr>
          <p:cNvPr id="9" name="Freeform 9"/>
          <p:cNvSpPr/>
          <p:nvPr/>
        </p:nvSpPr>
        <p:spPr>
          <a:xfrm>
            <a:off x="14551972" y="727072"/>
            <a:ext cx="850955" cy="836137"/>
          </a:xfrm>
          <a:custGeom>
            <a:avLst/>
            <a:gdLst/>
            <a:ahLst/>
            <a:cxnLst/>
            <a:rect l="l" t="t" r="r" b="b"/>
            <a:pathLst>
              <a:path w="850955" h="836137">
                <a:moveTo>
                  <a:pt x="0" y="0"/>
                </a:moveTo>
                <a:lnTo>
                  <a:pt x="850955" y="0"/>
                </a:lnTo>
                <a:lnTo>
                  <a:pt x="850955" y="836137"/>
                </a:lnTo>
                <a:lnTo>
                  <a:pt x="0" y="836137"/>
                </a:lnTo>
                <a:lnTo>
                  <a:pt x="0" y="0"/>
                </a:lnTo>
                <a:close/>
              </a:path>
            </a:pathLst>
          </a:custGeom>
          <a:blipFill>
            <a:blip r:embed="rId9"/>
            <a:stretch>
              <a:fillRect/>
            </a:stretch>
          </a:blipFill>
        </p:spPr>
        <p:txBody>
          <a:bodyPr/>
          <a:lstStyle/>
          <a:p>
            <a:endParaRPr lang="en-US"/>
          </a:p>
        </p:txBody>
      </p:sp>
      <p:grpSp>
        <p:nvGrpSpPr>
          <p:cNvPr id="10" name="Group 10"/>
          <p:cNvGrpSpPr/>
          <p:nvPr/>
        </p:nvGrpSpPr>
        <p:grpSpPr>
          <a:xfrm>
            <a:off x="2729730" y="5514728"/>
            <a:ext cx="3476386" cy="3476386"/>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56BE1"/>
            </a:solidFill>
          </p:spPr>
          <p:txBody>
            <a:bodyPr/>
            <a:lstStyle/>
            <a:p>
              <a:endParaRPr lang="en-US"/>
            </a:p>
          </p:txBody>
        </p:sp>
        <p:sp>
          <p:nvSpPr>
            <p:cNvPr id="12" name="TextBox 12"/>
            <p:cNvSpPr txBox="1"/>
            <p:nvPr/>
          </p:nvSpPr>
          <p:spPr>
            <a:xfrm>
              <a:off x="76200" y="-133350"/>
              <a:ext cx="660400" cy="869950"/>
            </a:xfrm>
            <a:prstGeom prst="rect">
              <a:avLst/>
            </a:prstGeom>
          </p:spPr>
          <p:txBody>
            <a:bodyPr lIns="50800" tIns="50800" rIns="50800" bIns="50800" rtlCol="0" anchor="ctr"/>
            <a:lstStyle/>
            <a:p>
              <a:pPr algn="ctr">
                <a:lnSpc>
                  <a:spcPts val="3941"/>
                </a:lnSpc>
              </a:pPr>
              <a:endParaRPr/>
            </a:p>
          </p:txBody>
        </p:sp>
      </p:grpSp>
      <p:sp>
        <p:nvSpPr>
          <p:cNvPr id="13" name="TextBox 13"/>
          <p:cNvSpPr txBox="1"/>
          <p:nvPr/>
        </p:nvSpPr>
        <p:spPr>
          <a:xfrm>
            <a:off x="2688441" y="4829050"/>
            <a:ext cx="3558964" cy="240450"/>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Perceive</a:t>
            </a:r>
            <a:endParaRPr lang="en-US" sz="2000" dirty="0">
              <a:solidFill>
                <a:schemeClr val="bg1"/>
              </a:solidFill>
              <a:latin typeface="Mokoto" panose="020B0604020202020204" charset="0"/>
              <a:ea typeface="Mokoto"/>
              <a:cs typeface="Mokoto"/>
              <a:sym typeface="Mokoto"/>
            </a:endParaRPr>
          </a:p>
        </p:txBody>
      </p:sp>
      <p:sp>
        <p:nvSpPr>
          <p:cNvPr id="14" name="TextBox 14"/>
          <p:cNvSpPr txBox="1"/>
          <p:nvPr/>
        </p:nvSpPr>
        <p:spPr>
          <a:xfrm>
            <a:off x="3930669" y="4067366"/>
            <a:ext cx="1074508" cy="550827"/>
          </a:xfrm>
          <a:prstGeom prst="rect">
            <a:avLst/>
          </a:prstGeom>
        </p:spPr>
        <p:txBody>
          <a:bodyPr lIns="0" tIns="0" rIns="0" bIns="0" rtlCol="0" anchor="t">
            <a:spAutoFit/>
          </a:bodyPr>
          <a:lstStyle/>
          <a:p>
            <a:pPr algn="ctr">
              <a:lnSpc>
                <a:spcPts val="4542"/>
              </a:lnSpc>
              <a:spcBef>
                <a:spcPct val="0"/>
              </a:spcBef>
            </a:pPr>
            <a:r>
              <a:rPr lang="en-US" sz="3244">
                <a:solidFill>
                  <a:srgbClr val="FFFFFF"/>
                </a:solidFill>
                <a:latin typeface="Mokoto"/>
                <a:ea typeface="Mokoto"/>
                <a:cs typeface="Mokoto"/>
                <a:sym typeface="Mokoto"/>
              </a:rPr>
              <a:t>01</a:t>
            </a:r>
          </a:p>
        </p:txBody>
      </p:sp>
      <p:sp>
        <p:nvSpPr>
          <p:cNvPr id="15" name="TextBox 15"/>
          <p:cNvSpPr txBox="1"/>
          <p:nvPr/>
        </p:nvSpPr>
        <p:spPr>
          <a:xfrm>
            <a:off x="3090760" y="5875919"/>
            <a:ext cx="2631285" cy="2462213"/>
          </a:xfrm>
          <a:prstGeom prst="rect">
            <a:avLst/>
          </a:prstGeom>
        </p:spPr>
        <p:txBody>
          <a:bodyPr wrap="square" lIns="0" tIns="0" rIns="0" bIns="0" rtlCol="0" anchor="t">
            <a:spAutoFit/>
          </a:bodyPr>
          <a:lstStyle/>
          <a:p>
            <a:pPr algn="ctr"/>
            <a:r>
              <a:rPr lang="fa-IR" sz="3200" dirty="0">
                <a:solidFill>
                  <a:schemeClr val="bg1"/>
                </a:solidFill>
                <a:cs typeface="2  Elm Border" panose="00000400000000000000" pitchFamily="2" charset="-78"/>
              </a:rPr>
              <a:t>محیط را با حسگرها یا ورودی‌هایش می‌بیند یا داده دریافت می‌کند</a:t>
            </a:r>
            <a:endParaRPr lang="en-US" sz="2800" dirty="0">
              <a:solidFill>
                <a:schemeClr val="bg1"/>
              </a:solidFill>
              <a:latin typeface="Montserrat"/>
              <a:ea typeface="Montserrat"/>
              <a:cs typeface="2  Elm Border" panose="00000400000000000000" pitchFamily="2" charset="-78"/>
              <a:sym typeface="Montserrat"/>
            </a:endParaRPr>
          </a:p>
        </p:txBody>
      </p:sp>
      <p:grpSp>
        <p:nvGrpSpPr>
          <p:cNvPr id="16" name="Group 16"/>
          <p:cNvGrpSpPr/>
          <p:nvPr/>
        </p:nvGrpSpPr>
        <p:grpSpPr>
          <a:xfrm>
            <a:off x="7447096" y="5623390"/>
            <a:ext cx="3476386" cy="3476386"/>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56BE1"/>
            </a:solidFill>
          </p:spPr>
          <p:txBody>
            <a:bodyPr/>
            <a:lstStyle/>
            <a:p>
              <a:endParaRPr lang="en-US" dirty="0"/>
            </a:p>
          </p:txBody>
        </p:sp>
        <p:sp>
          <p:nvSpPr>
            <p:cNvPr id="18" name="TextBox 18"/>
            <p:cNvSpPr txBox="1"/>
            <p:nvPr/>
          </p:nvSpPr>
          <p:spPr>
            <a:xfrm>
              <a:off x="76200" y="-133350"/>
              <a:ext cx="660400" cy="869950"/>
            </a:xfrm>
            <a:prstGeom prst="rect">
              <a:avLst/>
            </a:prstGeom>
          </p:spPr>
          <p:txBody>
            <a:bodyPr lIns="50800" tIns="50800" rIns="50800" bIns="50800" rtlCol="0" anchor="ctr"/>
            <a:lstStyle/>
            <a:p>
              <a:pPr algn="ctr">
                <a:lnSpc>
                  <a:spcPts val="3941"/>
                </a:lnSpc>
              </a:pPr>
              <a:endParaRPr/>
            </a:p>
          </p:txBody>
        </p:sp>
      </p:grpSp>
      <p:sp>
        <p:nvSpPr>
          <p:cNvPr id="19" name="TextBox 19"/>
          <p:cNvSpPr txBox="1"/>
          <p:nvPr/>
        </p:nvSpPr>
        <p:spPr>
          <a:xfrm>
            <a:off x="7364518" y="4829050"/>
            <a:ext cx="3558964" cy="240450"/>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Decide</a:t>
            </a:r>
            <a:endParaRPr lang="en-US" sz="2000" dirty="0">
              <a:solidFill>
                <a:schemeClr val="bg1"/>
              </a:solidFill>
              <a:latin typeface="Mokoto" panose="020B0604020202020204" charset="0"/>
              <a:ea typeface="Mokoto"/>
              <a:cs typeface="Mokoto"/>
              <a:sym typeface="Mokoto"/>
            </a:endParaRPr>
          </a:p>
        </p:txBody>
      </p:sp>
      <p:sp>
        <p:nvSpPr>
          <p:cNvPr id="20" name="TextBox 20"/>
          <p:cNvSpPr txBox="1"/>
          <p:nvPr/>
        </p:nvSpPr>
        <p:spPr>
          <a:xfrm>
            <a:off x="8606746" y="4067366"/>
            <a:ext cx="1074508" cy="550827"/>
          </a:xfrm>
          <a:prstGeom prst="rect">
            <a:avLst/>
          </a:prstGeom>
        </p:spPr>
        <p:txBody>
          <a:bodyPr lIns="0" tIns="0" rIns="0" bIns="0" rtlCol="0" anchor="t">
            <a:spAutoFit/>
          </a:bodyPr>
          <a:lstStyle/>
          <a:p>
            <a:pPr algn="ctr">
              <a:lnSpc>
                <a:spcPts val="4542"/>
              </a:lnSpc>
              <a:spcBef>
                <a:spcPct val="0"/>
              </a:spcBef>
            </a:pPr>
            <a:r>
              <a:rPr lang="en-US" sz="3244">
                <a:solidFill>
                  <a:srgbClr val="FFFFFF"/>
                </a:solidFill>
                <a:latin typeface="Mokoto"/>
                <a:ea typeface="Mokoto"/>
                <a:cs typeface="Mokoto"/>
                <a:sym typeface="Mokoto"/>
              </a:rPr>
              <a:t>02</a:t>
            </a:r>
          </a:p>
        </p:txBody>
      </p:sp>
      <p:sp>
        <p:nvSpPr>
          <p:cNvPr id="21" name="TextBox 21"/>
          <p:cNvSpPr txBox="1"/>
          <p:nvPr/>
        </p:nvSpPr>
        <p:spPr>
          <a:xfrm>
            <a:off x="7940791" y="5827200"/>
            <a:ext cx="2406417" cy="2954655"/>
          </a:xfrm>
          <a:prstGeom prst="rect">
            <a:avLst/>
          </a:prstGeom>
        </p:spPr>
        <p:txBody>
          <a:bodyPr lIns="0" tIns="0" rIns="0" bIns="0" rtlCol="0" anchor="t">
            <a:spAutoFit/>
          </a:bodyPr>
          <a:lstStyle/>
          <a:p>
            <a:pPr algn="ctr"/>
            <a:r>
              <a:rPr lang="fa-IR" sz="3200" dirty="0">
                <a:solidFill>
                  <a:schemeClr val="bg1"/>
                </a:solidFill>
                <a:cs typeface="2  Elm Border" panose="00000400000000000000" pitchFamily="2" charset="-78"/>
              </a:rPr>
              <a:t>با استفاده از قوانین و الگوریتم ها، تصمیم می‌گیرد چه کاری انجام بدهد</a:t>
            </a:r>
            <a:endParaRPr lang="en-US" sz="2800" dirty="0">
              <a:solidFill>
                <a:schemeClr val="bg1"/>
              </a:solidFill>
              <a:latin typeface="Montserrat"/>
              <a:ea typeface="Montserrat"/>
              <a:cs typeface="2  Elm Border" panose="00000400000000000000" pitchFamily="2" charset="-78"/>
              <a:sym typeface="Montserrat"/>
            </a:endParaRPr>
          </a:p>
        </p:txBody>
      </p:sp>
      <p:grpSp>
        <p:nvGrpSpPr>
          <p:cNvPr id="22" name="Group 22"/>
          <p:cNvGrpSpPr/>
          <p:nvPr/>
        </p:nvGrpSpPr>
        <p:grpSpPr>
          <a:xfrm>
            <a:off x="12081884" y="5514728"/>
            <a:ext cx="3476386" cy="3476386"/>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56BE1"/>
            </a:solidFill>
          </p:spPr>
          <p:txBody>
            <a:bodyPr/>
            <a:lstStyle/>
            <a:p>
              <a:endParaRPr lang="en-US"/>
            </a:p>
          </p:txBody>
        </p:sp>
        <p:sp>
          <p:nvSpPr>
            <p:cNvPr id="24" name="TextBox 24"/>
            <p:cNvSpPr txBox="1"/>
            <p:nvPr/>
          </p:nvSpPr>
          <p:spPr>
            <a:xfrm>
              <a:off x="76200" y="-133350"/>
              <a:ext cx="660400" cy="869950"/>
            </a:xfrm>
            <a:prstGeom prst="rect">
              <a:avLst/>
            </a:prstGeom>
          </p:spPr>
          <p:txBody>
            <a:bodyPr lIns="50800" tIns="50800" rIns="50800" bIns="50800" rtlCol="0" anchor="ctr"/>
            <a:lstStyle/>
            <a:p>
              <a:pPr algn="ctr">
                <a:lnSpc>
                  <a:spcPts val="3941"/>
                </a:lnSpc>
              </a:pPr>
              <a:endParaRPr/>
            </a:p>
          </p:txBody>
        </p:sp>
      </p:grpSp>
      <p:sp>
        <p:nvSpPr>
          <p:cNvPr id="25" name="TextBox 25"/>
          <p:cNvSpPr txBox="1"/>
          <p:nvPr/>
        </p:nvSpPr>
        <p:spPr>
          <a:xfrm>
            <a:off x="12040595" y="4829788"/>
            <a:ext cx="3558964" cy="240450"/>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Act</a:t>
            </a:r>
            <a:endParaRPr lang="en-US" sz="2000" dirty="0">
              <a:solidFill>
                <a:schemeClr val="bg1"/>
              </a:solidFill>
              <a:latin typeface="Mokoto" panose="020B0604020202020204" charset="0"/>
              <a:ea typeface="Mokoto"/>
              <a:cs typeface="Mokoto"/>
              <a:sym typeface="Mokoto"/>
            </a:endParaRPr>
          </a:p>
        </p:txBody>
      </p:sp>
      <p:sp>
        <p:nvSpPr>
          <p:cNvPr id="26" name="TextBox 26"/>
          <p:cNvSpPr txBox="1"/>
          <p:nvPr/>
        </p:nvSpPr>
        <p:spPr>
          <a:xfrm>
            <a:off x="13282823" y="4067366"/>
            <a:ext cx="1074508" cy="550827"/>
          </a:xfrm>
          <a:prstGeom prst="rect">
            <a:avLst/>
          </a:prstGeom>
        </p:spPr>
        <p:txBody>
          <a:bodyPr lIns="0" tIns="0" rIns="0" bIns="0" rtlCol="0" anchor="t">
            <a:spAutoFit/>
          </a:bodyPr>
          <a:lstStyle/>
          <a:p>
            <a:pPr algn="ctr">
              <a:lnSpc>
                <a:spcPts val="4542"/>
              </a:lnSpc>
              <a:spcBef>
                <a:spcPct val="0"/>
              </a:spcBef>
            </a:pPr>
            <a:r>
              <a:rPr lang="en-US" sz="3244">
                <a:solidFill>
                  <a:srgbClr val="FFFFFF"/>
                </a:solidFill>
                <a:latin typeface="Mokoto"/>
                <a:ea typeface="Mokoto"/>
                <a:cs typeface="Mokoto"/>
                <a:sym typeface="Mokoto"/>
              </a:rPr>
              <a:t>03</a:t>
            </a:r>
          </a:p>
        </p:txBody>
      </p:sp>
      <p:sp>
        <p:nvSpPr>
          <p:cNvPr id="27" name="TextBox 27"/>
          <p:cNvSpPr txBox="1"/>
          <p:nvPr/>
        </p:nvSpPr>
        <p:spPr>
          <a:xfrm>
            <a:off x="12616868" y="6243937"/>
            <a:ext cx="2406417" cy="1969770"/>
          </a:xfrm>
          <a:prstGeom prst="rect">
            <a:avLst/>
          </a:prstGeom>
        </p:spPr>
        <p:txBody>
          <a:bodyPr lIns="0" tIns="0" rIns="0" bIns="0" rtlCol="0" anchor="t">
            <a:spAutoFit/>
          </a:bodyPr>
          <a:lstStyle/>
          <a:p>
            <a:pPr algn="ctr"/>
            <a:r>
              <a:rPr lang="fa-IR" sz="3200" dirty="0">
                <a:solidFill>
                  <a:schemeClr val="bg1"/>
                </a:solidFill>
                <a:cs typeface="2  Elm Border" panose="00000400000000000000" pitchFamily="2" charset="-78"/>
              </a:rPr>
              <a:t>با عملگرها یا خروجی‌هایش، روی محیط اثر می‌گذارد</a:t>
            </a:r>
            <a:endParaRPr lang="en-US" sz="2800" dirty="0">
              <a:solidFill>
                <a:schemeClr val="bg1"/>
              </a:solidFill>
              <a:latin typeface="Montserrat"/>
              <a:ea typeface="Montserrat"/>
              <a:cs typeface="2  Elm Border" panose="00000400000000000000" pitchFamily="2" charset="-78"/>
              <a:sym typeface="Montserrat"/>
            </a:endParaRPr>
          </a:p>
        </p:txBody>
      </p:sp>
      <p:sp>
        <p:nvSpPr>
          <p:cNvPr id="28" name="TextBox 28"/>
          <p:cNvSpPr txBox="1"/>
          <p:nvPr/>
        </p:nvSpPr>
        <p:spPr>
          <a:xfrm>
            <a:off x="4876284" y="1437183"/>
            <a:ext cx="8535432" cy="1211870"/>
          </a:xfrm>
          <a:prstGeom prst="rect">
            <a:avLst/>
          </a:prstGeom>
        </p:spPr>
        <p:txBody>
          <a:bodyPr lIns="0" tIns="0" rIns="0" bIns="0" rtlCol="0" anchor="t">
            <a:spAutoFit/>
          </a:bodyPr>
          <a:lstStyle/>
          <a:p>
            <a:pPr algn="ctr">
              <a:lnSpc>
                <a:spcPts val="5391"/>
              </a:lnSpc>
            </a:pPr>
            <a:r>
              <a:rPr lang="en-US" sz="4319" dirty="0">
                <a:solidFill>
                  <a:srgbClr val="FFFFFF"/>
                </a:solidFill>
                <a:latin typeface="Mokoto"/>
                <a:ea typeface="Mokoto"/>
                <a:cs typeface="Mokoto"/>
                <a:sym typeface="Mokoto"/>
              </a:rPr>
              <a:t>INTRODUCTION TO</a:t>
            </a:r>
            <a:endParaRPr lang="fa-IR" sz="4319" dirty="0">
              <a:solidFill>
                <a:srgbClr val="FFFFFF"/>
              </a:solidFill>
              <a:latin typeface="Mokoto"/>
              <a:ea typeface="Mokoto"/>
              <a:cs typeface="Mokoto"/>
              <a:sym typeface="Mokoto"/>
            </a:endParaRPr>
          </a:p>
          <a:p>
            <a:pPr algn="ctr">
              <a:lnSpc>
                <a:spcPts val="5391"/>
              </a:lnSpc>
            </a:pPr>
            <a:r>
              <a:rPr lang="en-US" sz="4319" dirty="0">
                <a:solidFill>
                  <a:schemeClr val="accent4"/>
                </a:solidFill>
                <a:latin typeface="Mokoto"/>
                <a:ea typeface="Mokoto"/>
                <a:cs typeface="Mokoto"/>
                <a:sym typeface="Mokoto"/>
              </a:rPr>
              <a:t>Agent</a:t>
            </a: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p:cNvGrpSpPr/>
        <p:nvPr/>
      </p:nvGrpSpPr>
      <p:grpSpPr>
        <a:xfrm>
          <a:off x="0" y="0"/>
          <a:ext cx="0" cy="0"/>
          <a:chOff x="0" y="0"/>
          <a:chExt cx="0" cy="0"/>
        </a:xfrm>
      </p:grpSpPr>
      <p:sp>
        <p:nvSpPr>
          <p:cNvPr id="2" name="TextBox 2"/>
          <p:cNvSpPr txBox="1"/>
          <p:nvPr/>
        </p:nvSpPr>
        <p:spPr>
          <a:xfrm>
            <a:off x="2470202" y="3429298"/>
            <a:ext cx="12440171" cy="4985980"/>
          </a:xfrm>
          <a:prstGeom prst="rect">
            <a:avLst/>
          </a:prstGeom>
        </p:spPr>
        <p:txBody>
          <a:bodyPr wrap="square" lIns="0" tIns="0" rIns="0" bIns="0" rtlCol="0" anchor="t">
            <a:spAutoFit/>
          </a:bodyPr>
          <a:lstStyle/>
          <a:p>
            <a:pPr algn="just" rtl="1"/>
            <a:r>
              <a:rPr lang="fa-IR" sz="3600" dirty="0">
                <a:solidFill>
                  <a:schemeClr val="bg1"/>
                </a:solidFill>
                <a:cs typeface="2  Elm Border" panose="00000400000000000000" pitchFamily="2" charset="-78"/>
              </a:rPr>
              <a:t>آینده معماری‌های </a:t>
            </a:r>
            <a:r>
              <a:rPr lang="en-US" sz="3600" dirty="0">
                <a:solidFill>
                  <a:schemeClr val="bg1"/>
                </a:solidFill>
                <a:cs typeface="2  Elm Border" panose="00000400000000000000" pitchFamily="2" charset="-78"/>
              </a:rPr>
              <a:t> Mixture of Experts (MoE)</a:t>
            </a:r>
            <a:r>
              <a:rPr lang="fa-IR" sz="3600" dirty="0">
                <a:solidFill>
                  <a:schemeClr val="bg1"/>
                </a:solidFill>
                <a:cs typeface="2  Elm Border" panose="00000400000000000000" pitchFamily="2" charset="-78"/>
              </a:rPr>
              <a:t>و سیستم‌های چندعاملی </a:t>
            </a:r>
            <a:r>
              <a:rPr lang="en-US" sz="3600" dirty="0">
                <a:solidFill>
                  <a:schemeClr val="bg1"/>
                </a:solidFill>
                <a:cs typeface="2  Elm Border" panose="00000400000000000000" pitchFamily="2" charset="-78"/>
              </a:rPr>
              <a:t>(MAS) </a:t>
            </a:r>
            <a:r>
              <a:rPr lang="fa-IR" sz="3600" dirty="0">
                <a:solidFill>
                  <a:schemeClr val="bg1"/>
                </a:solidFill>
                <a:cs typeface="2  Elm Border" panose="00000400000000000000" pitchFamily="2" charset="-78"/>
              </a:rPr>
              <a:t>در مدل‌های زبانی بزرگ (</a:t>
            </a:r>
            <a:r>
              <a:rPr lang="en-US" sz="3600" dirty="0">
                <a:solidFill>
                  <a:schemeClr val="bg1"/>
                </a:solidFill>
                <a:cs typeface="2  Elm Border" panose="00000400000000000000" pitchFamily="2" charset="-78"/>
              </a:rPr>
              <a:t>LLM</a:t>
            </a:r>
            <a:r>
              <a:rPr lang="fa-IR" sz="3600" dirty="0">
                <a:solidFill>
                  <a:schemeClr val="bg1"/>
                </a:solidFill>
                <a:cs typeface="2  Elm Border" panose="00000400000000000000" pitchFamily="2" charset="-78"/>
              </a:rPr>
              <a:t>ها) نویدبخش تحولاتی بنیادین است.</a:t>
            </a:r>
            <a:r>
              <a:rPr lang="en-US" sz="3600" dirty="0">
                <a:solidFill>
                  <a:schemeClr val="bg1"/>
                </a:solidFill>
                <a:cs typeface="2  Elm Border" panose="00000400000000000000" pitchFamily="2" charset="-78"/>
              </a:rPr>
              <a:t> MoE</a:t>
            </a:r>
            <a:r>
              <a:rPr lang="fa-IR" sz="3600" dirty="0">
                <a:solidFill>
                  <a:schemeClr val="bg1"/>
                </a:solidFill>
                <a:cs typeface="2  Elm Border" panose="00000400000000000000" pitchFamily="2" charset="-78"/>
              </a:rPr>
              <a:t>با تمرکز بر تخصص‌گرایی و بهینه‌سازی منابع، امکان توسعه مدل‌های بسیار بزرگ و کارآمد را فراهم می‌کند. در کنار آن،</a:t>
            </a:r>
            <a:r>
              <a:rPr lang="en-US" sz="3600" dirty="0">
                <a:solidFill>
                  <a:schemeClr val="bg1"/>
                </a:solidFill>
                <a:cs typeface="2  Elm Border" panose="00000400000000000000" pitchFamily="2" charset="-78"/>
              </a:rPr>
              <a:t> MAS</a:t>
            </a:r>
            <a:r>
              <a:rPr lang="fa-IR" sz="3600" dirty="0">
                <a:solidFill>
                  <a:schemeClr val="bg1"/>
                </a:solidFill>
                <a:cs typeface="2  Elm Border" panose="00000400000000000000" pitchFamily="2" charset="-78"/>
              </a:rPr>
              <a:t>با خلق اکوسیستم‌های هوشمند متشکل از عامل‌های مستقل، وظایف پیچیده را به شکلی توزیع‌شده و منعطف مدیریت می‌کند.</a:t>
            </a:r>
            <a:endParaRPr lang="en-US" sz="3600" dirty="0">
              <a:solidFill>
                <a:schemeClr val="bg1"/>
              </a:solidFill>
              <a:cs typeface="2  Elm Border" panose="00000400000000000000" pitchFamily="2" charset="-78"/>
            </a:endParaRPr>
          </a:p>
          <a:p>
            <a:pPr algn="just" rtl="1"/>
            <a:r>
              <a:rPr lang="fa-IR" sz="3600" dirty="0">
                <a:solidFill>
                  <a:schemeClr val="bg1"/>
                </a:solidFill>
                <a:cs typeface="2  Elm Border" panose="00000400000000000000" pitchFamily="2" charset="-78"/>
              </a:rPr>
              <a:t> ترکیب این دو رویکرد، مسیر آینده </a:t>
            </a:r>
            <a:r>
              <a:rPr lang="en-US" sz="3600" dirty="0">
                <a:solidFill>
                  <a:schemeClr val="bg1"/>
                </a:solidFill>
                <a:cs typeface="2  Elm Border" panose="00000400000000000000" pitchFamily="2" charset="-78"/>
              </a:rPr>
              <a:t> LLM</a:t>
            </a:r>
            <a:r>
              <a:rPr lang="fa-IR" sz="3600" dirty="0">
                <a:solidFill>
                  <a:schemeClr val="bg1"/>
                </a:solidFill>
                <a:cs typeface="2  Elm Border" panose="00000400000000000000" pitchFamily="2" charset="-78"/>
              </a:rPr>
              <a:t>ها را به سمت سیستم‌هایی پیش می‌برد که هم مقیاس‌پذیر و دقیق هستند و هم توانایی هماهنگی هوشمندانه بین اجزای مختلف را دارند، تا پاسخ‌های هوشمندتر و قابل اعتمادتر ارائه دهند.</a:t>
            </a:r>
            <a:endParaRPr lang="en-US" sz="3200" dirty="0">
              <a:solidFill>
                <a:schemeClr val="bg1"/>
              </a:solidFill>
              <a:latin typeface="Montserrat"/>
              <a:ea typeface="Montserrat"/>
              <a:cs typeface="2  Elm Border" panose="00000400000000000000" pitchFamily="2" charset="-78"/>
              <a:sym typeface="Montserrat"/>
            </a:endParaRPr>
          </a:p>
        </p:txBody>
      </p:sp>
      <p:sp>
        <p:nvSpPr>
          <p:cNvPr id="3" name="TextBox 3"/>
          <p:cNvSpPr txBox="1"/>
          <p:nvPr/>
        </p:nvSpPr>
        <p:spPr>
          <a:xfrm>
            <a:off x="1701590" y="2001225"/>
            <a:ext cx="14452810" cy="519373"/>
          </a:xfrm>
          <a:prstGeom prst="rect">
            <a:avLst/>
          </a:prstGeom>
        </p:spPr>
        <p:txBody>
          <a:bodyPr wrap="square" lIns="0" tIns="0" rIns="0" bIns="0" rtlCol="0" anchor="t">
            <a:spAutoFit/>
          </a:bodyPr>
          <a:lstStyle/>
          <a:p>
            <a:pPr algn="ctr">
              <a:lnSpc>
                <a:spcPts val="5391"/>
              </a:lnSpc>
            </a:pPr>
            <a:r>
              <a:rPr lang="en-US" sz="4319" dirty="0">
                <a:solidFill>
                  <a:srgbClr val="FFFFFF"/>
                </a:solidFill>
                <a:latin typeface="Mokoto"/>
                <a:ea typeface="Mokoto"/>
                <a:cs typeface="Mokoto"/>
                <a:sym typeface="Mokoto"/>
              </a:rPr>
              <a:t>THE FUTURE OF </a:t>
            </a:r>
            <a:r>
              <a:rPr lang="en-US" sz="4319" dirty="0">
                <a:solidFill>
                  <a:schemeClr val="accent4"/>
                </a:solidFill>
                <a:latin typeface="Mokoto"/>
                <a:ea typeface="Mokoto"/>
                <a:cs typeface="Mokoto"/>
                <a:sym typeface="Mokoto"/>
              </a:rPr>
              <a:t>MAS</a:t>
            </a:r>
            <a:r>
              <a:rPr lang="en-US" sz="4319" dirty="0">
                <a:solidFill>
                  <a:srgbClr val="FFFFFF"/>
                </a:solidFill>
                <a:latin typeface="Mokoto"/>
                <a:ea typeface="Mokoto"/>
                <a:cs typeface="Mokoto"/>
                <a:sym typeface="Mokoto"/>
              </a:rPr>
              <a:t> &amp; </a:t>
            </a:r>
            <a:r>
              <a:rPr lang="en-US" sz="4319" dirty="0">
                <a:solidFill>
                  <a:schemeClr val="accent4"/>
                </a:solidFill>
                <a:latin typeface="Mokoto"/>
                <a:ea typeface="Mokoto"/>
                <a:cs typeface="Mokoto"/>
                <a:sym typeface="Mokoto"/>
              </a:rPr>
              <a:t>Moe</a:t>
            </a:r>
            <a:r>
              <a:rPr lang="en-US" sz="4319" dirty="0">
                <a:solidFill>
                  <a:srgbClr val="FFFFFF"/>
                </a:solidFill>
                <a:latin typeface="Mokoto"/>
                <a:ea typeface="Mokoto"/>
                <a:cs typeface="Mokoto"/>
                <a:sym typeface="Mokoto"/>
              </a:rPr>
              <a:t> IN </a:t>
            </a:r>
            <a:r>
              <a:rPr lang="en-US" sz="4319" dirty="0">
                <a:solidFill>
                  <a:schemeClr val="accent4"/>
                </a:solidFill>
                <a:latin typeface="Mokoto"/>
                <a:ea typeface="Mokoto"/>
                <a:cs typeface="Mokoto"/>
                <a:sym typeface="Mokoto"/>
              </a:rPr>
              <a:t>llms</a:t>
            </a:r>
          </a:p>
        </p:txBody>
      </p:sp>
      <p:sp>
        <p:nvSpPr>
          <p:cNvPr id="4" name="Freeform 4"/>
          <p:cNvSpPr/>
          <p:nvPr/>
        </p:nvSpPr>
        <p:spPr>
          <a:xfrm rot="1392916">
            <a:off x="1122500" y="9165956"/>
            <a:ext cx="1158181" cy="1295867"/>
          </a:xfrm>
          <a:custGeom>
            <a:avLst/>
            <a:gdLst/>
            <a:ahLst/>
            <a:cxnLst/>
            <a:rect l="l" t="t" r="r" b="b"/>
            <a:pathLst>
              <a:path w="1158181" h="1295867">
                <a:moveTo>
                  <a:pt x="0" y="0"/>
                </a:moveTo>
                <a:lnTo>
                  <a:pt x="1158180" y="0"/>
                </a:lnTo>
                <a:lnTo>
                  <a:pt x="1158180" y="1295867"/>
                </a:lnTo>
                <a:lnTo>
                  <a:pt x="0" y="1295867"/>
                </a:lnTo>
                <a:lnTo>
                  <a:pt x="0" y="0"/>
                </a:lnTo>
                <a:close/>
              </a:path>
            </a:pathLst>
          </a:custGeom>
          <a:blipFill>
            <a:blip r:embed="rId2"/>
            <a:stretch>
              <a:fillRect/>
            </a:stretch>
          </a:blipFill>
        </p:spPr>
        <p:txBody>
          <a:bodyPr/>
          <a:lstStyle/>
          <a:p>
            <a:endParaRPr lang="en-US"/>
          </a:p>
        </p:txBody>
      </p:sp>
      <p:sp>
        <p:nvSpPr>
          <p:cNvPr id="5" name="Freeform 5"/>
          <p:cNvSpPr/>
          <p:nvPr/>
        </p:nvSpPr>
        <p:spPr>
          <a:xfrm rot="-1600701">
            <a:off x="16124851" y="1494613"/>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3"/>
            <a:stretch>
              <a:fillRect/>
            </a:stretch>
          </a:blipFill>
        </p:spPr>
        <p:txBody>
          <a:bodyPr/>
          <a:lstStyle/>
          <a:p>
            <a:endParaRPr lang="en-US"/>
          </a:p>
        </p:txBody>
      </p:sp>
      <p:sp>
        <p:nvSpPr>
          <p:cNvPr id="6" name="Freeform 6"/>
          <p:cNvSpPr/>
          <p:nvPr/>
        </p:nvSpPr>
        <p:spPr>
          <a:xfrm rot="1558470">
            <a:off x="15116074" y="9445005"/>
            <a:ext cx="1129301" cy="1199788"/>
          </a:xfrm>
          <a:custGeom>
            <a:avLst/>
            <a:gdLst/>
            <a:ahLst/>
            <a:cxnLst/>
            <a:rect l="l" t="t" r="r" b="b"/>
            <a:pathLst>
              <a:path w="1129301" h="1199788">
                <a:moveTo>
                  <a:pt x="0" y="0"/>
                </a:moveTo>
                <a:lnTo>
                  <a:pt x="1129301" y="0"/>
                </a:lnTo>
                <a:lnTo>
                  <a:pt x="1129301" y="1199788"/>
                </a:lnTo>
                <a:lnTo>
                  <a:pt x="0" y="1199788"/>
                </a:lnTo>
                <a:lnTo>
                  <a:pt x="0" y="0"/>
                </a:lnTo>
                <a:close/>
              </a:path>
            </a:pathLst>
          </a:custGeom>
          <a:blipFill>
            <a:blip r:embed="rId4"/>
            <a:stretch>
              <a:fillRect/>
            </a:stretch>
          </a:blipFill>
        </p:spPr>
        <p:txBody>
          <a:bodyPr/>
          <a:lstStyle/>
          <a:p>
            <a:endParaRPr lang="en-US"/>
          </a:p>
        </p:txBody>
      </p:sp>
      <p:sp>
        <p:nvSpPr>
          <p:cNvPr id="7" name="Freeform 7"/>
          <p:cNvSpPr/>
          <p:nvPr/>
        </p:nvSpPr>
        <p:spPr>
          <a:xfrm>
            <a:off x="589560" y="1466616"/>
            <a:ext cx="1112030" cy="1140544"/>
          </a:xfrm>
          <a:custGeom>
            <a:avLst/>
            <a:gdLst/>
            <a:ahLst/>
            <a:cxnLst/>
            <a:rect l="l" t="t" r="r" b="b"/>
            <a:pathLst>
              <a:path w="1112030" h="1140544">
                <a:moveTo>
                  <a:pt x="0" y="0"/>
                </a:moveTo>
                <a:lnTo>
                  <a:pt x="1112030" y="0"/>
                </a:lnTo>
                <a:lnTo>
                  <a:pt x="1112030" y="1140544"/>
                </a:lnTo>
                <a:lnTo>
                  <a:pt x="0" y="1140544"/>
                </a:lnTo>
                <a:lnTo>
                  <a:pt x="0" y="0"/>
                </a:lnTo>
                <a:close/>
              </a:path>
            </a:pathLst>
          </a:custGeom>
          <a:blipFill>
            <a:blip r:embed="rId5"/>
            <a:stretch>
              <a:fillRect/>
            </a:stretch>
          </a:blipFill>
        </p:spPr>
        <p:txBody>
          <a:bodyPr/>
          <a:lstStyle/>
          <a:p>
            <a:endParaRPr lang="en-US"/>
          </a:p>
        </p:txBody>
      </p:sp>
      <p:sp>
        <p:nvSpPr>
          <p:cNvPr id="8" name="Freeform 8"/>
          <p:cNvSpPr/>
          <p:nvPr/>
        </p:nvSpPr>
        <p:spPr>
          <a:xfrm rot="-941928">
            <a:off x="2953672" y="-218611"/>
            <a:ext cx="835498" cy="1602074"/>
          </a:xfrm>
          <a:custGeom>
            <a:avLst/>
            <a:gdLst/>
            <a:ahLst/>
            <a:cxnLst/>
            <a:rect l="l" t="t" r="r" b="b"/>
            <a:pathLst>
              <a:path w="835498" h="1602074">
                <a:moveTo>
                  <a:pt x="0" y="0"/>
                </a:moveTo>
                <a:lnTo>
                  <a:pt x="835498" y="0"/>
                </a:lnTo>
                <a:lnTo>
                  <a:pt x="835498" y="1602073"/>
                </a:lnTo>
                <a:lnTo>
                  <a:pt x="0" y="1602073"/>
                </a:lnTo>
                <a:lnTo>
                  <a:pt x="0" y="0"/>
                </a:lnTo>
                <a:close/>
              </a:path>
            </a:pathLst>
          </a:custGeom>
          <a:blipFill>
            <a:blip r:embed="rId6"/>
            <a:stretch>
              <a:fillRect/>
            </a:stretch>
          </a:blipFill>
        </p:spPr>
        <p:txBody>
          <a:bodyPr/>
          <a:lstStyle/>
          <a:p>
            <a:endParaRPr lang="en-US"/>
          </a:p>
        </p:txBody>
      </p:sp>
      <p:sp>
        <p:nvSpPr>
          <p:cNvPr id="9" name="Freeform 9"/>
          <p:cNvSpPr/>
          <p:nvPr/>
        </p:nvSpPr>
        <p:spPr>
          <a:xfrm>
            <a:off x="-281892" y="6881003"/>
            <a:ext cx="989057" cy="931554"/>
          </a:xfrm>
          <a:custGeom>
            <a:avLst/>
            <a:gdLst/>
            <a:ahLst/>
            <a:cxnLst/>
            <a:rect l="l" t="t" r="r" b="b"/>
            <a:pathLst>
              <a:path w="989057" h="931554">
                <a:moveTo>
                  <a:pt x="0" y="0"/>
                </a:moveTo>
                <a:lnTo>
                  <a:pt x="989058" y="0"/>
                </a:lnTo>
                <a:lnTo>
                  <a:pt x="989058" y="931554"/>
                </a:lnTo>
                <a:lnTo>
                  <a:pt x="0" y="931554"/>
                </a:lnTo>
                <a:lnTo>
                  <a:pt x="0" y="0"/>
                </a:lnTo>
                <a:close/>
              </a:path>
            </a:pathLst>
          </a:custGeom>
          <a:blipFill>
            <a:blip r:embed="rId7"/>
            <a:stretch>
              <a:fillRect/>
            </a:stretch>
          </a:blipFill>
        </p:spPr>
        <p:txBody>
          <a:bodyPr/>
          <a:lstStyle/>
          <a:p>
            <a:endParaRPr lang="en-US"/>
          </a:p>
        </p:txBody>
      </p:sp>
      <p:sp>
        <p:nvSpPr>
          <p:cNvPr id="10" name="Freeform 10"/>
          <p:cNvSpPr/>
          <p:nvPr/>
        </p:nvSpPr>
        <p:spPr>
          <a:xfrm>
            <a:off x="16728581" y="7280319"/>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8"/>
            <a:stretch>
              <a:fillRect/>
            </a:stretch>
          </a:blipFill>
        </p:spPr>
        <p:txBody>
          <a:bodyPr/>
          <a:lstStyle/>
          <a:p>
            <a:endParaRPr lang="en-US"/>
          </a:p>
        </p:txBody>
      </p:sp>
      <p:sp>
        <p:nvSpPr>
          <p:cNvPr id="11" name="Freeform 11"/>
          <p:cNvSpPr/>
          <p:nvPr/>
        </p:nvSpPr>
        <p:spPr>
          <a:xfrm>
            <a:off x="14484896" y="-418069"/>
            <a:ext cx="850955" cy="836137"/>
          </a:xfrm>
          <a:custGeom>
            <a:avLst/>
            <a:gdLst/>
            <a:ahLst/>
            <a:cxnLst/>
            <a:rect l="l" t="t" r="r" b="b"/>
            <a:pathLst>
              <a:path w="850955" h="836137">
                <a:moveTo>
                  <a:pt x="0" y="0"/>
                </a:moveTo>
                <a:lnTo>
                  <a:pt x="850955" y="0"/>
                </a:lnTo>
                <a:lnTo>
                  <a:pt x="850955" y="836138"/>
                </a:lnTo>
                <a:lnTo>
                  <a:pt x="0" y="836138"/>
                </a:lnTo>
                <a:lnTo>
                  <a:pt x="0" y="0"/>
                </a:lnTo>
                <a:close/>
              </a:path>
            </a:pathLst>
          </a:custGeom>
          <a:blipFill>
            <a:blip r:embed="rId9"/>
            <a:stretch>
              <a:fillRect/>
            </a:stretch>
          </a:blipFill>
        </p:spPr>
        <p:txBody>
          <a:bodyPr/>
          <a:lstStyle/>
          <a:p>
            <a:endParaRPr lang="en-US"/>
          </a:p>
        </p:txBody>
      </p:sp>
    </p:spTree>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EF53B341-4EBD-880D-23F4-BC1551E19C5E}"/>
            </a:ext>
          </a:extLst>
        </p:cNvPr>
        <p:cNvGrpSpPr/>
        <p:nvPr/>
      </p:nvGrpSpPr>
      <p:grpSpPr>
        <a:xfrm>
          <a:off x="0" y="0"/>
          <a:ext cx="0" cy="0"/>
          <a:chOff x="0" y="0"/>
          <a:chExt cx="0" cy="0"/>
        </a:xfrm>
      </p:grpSpPr>
      <p:sp>
        <p:nvSpPr>
          <p:cNvPr id="2" name="TextBox 2">
            <a:hlinkClick r:id="rId2" action="ppaction://hlinkfile"/>
            <a:extLst>
              <a:ext uri="{FF2B5EF4-FFF2-40B4-BE49-F238E27FC236}">
                <a16:creationId xmlns:a16="http://schemas.microsoft.com/office/drawing/2014/main" id="{FA16822A-15B1-03E5-9A47-F0D146656DCE}"/>
              </a:ext>
            </a:extLst>
          </p:cNvPr>
          <p:cNvSpPr txBox="1"/>
          <p:nvPr/>
        </p:nvSpPr>
        <p:spPr>
          <a:xfrm>
            <a:off x="2581851" y="1940553"/>
            <a:ext cx="12440171" cy="8104346"/>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wrap="square" lIns="0" tIns="0" rIns="0" bIns="0" rtlCol="0" anchor="t">
            <a:spAutoFit/>
          </a:bodyPr>
          <a:lstStyle/>
          <a:p>
            <a:pPr marL="457200" indent="-457200">
              <a:buFont typeface="Arial" panose="020B0604020202020204" pitchFamily="34" charset="0"/>
              <a:buChar char="•"/>
            </a:pPr>
            <a:r>
              <a:rPr lang="en-US" sz="2800" dirty="0">
                <a:solidFill>
                  <a:schemeClr val="bg1"/>
                </a:solidFill>
              </a:rPr>
              <a:t>arxiv.org</a:t>
            </a:r>
          </a:p>
          <a:p>
            <a:pPr marL="457200" indent="-457200">
              <a:buFont typeface="Arial" panose="020B0604020202020204" pitchFamily="34" charset="0"/>
              <a:buChar char="•"/>
            </a:pPr>
            <a:r>
              <a:rPr lang="en-US" sz="2800" dirty="0">
                <a:solidFill>
                  <a:schemeClr val="bg1"/>
                </a:solidFill>
              </a:rPr>
              <a:t>medium.com</a:t>
            </a:r>
          </a:p>
          <a:p>
            <a:pPr marL="457200" indent="-457200">
              <a:buFont typeface="Arial" panose="020B0604020202020204" pitchFamily="34" charset="0"/>
              <a:buChar char="•"/>
            </a:pPr>
            <a:r>
              <a:rPr lang="en-US" sz="2800" dirty="0">
                <a:solidFill>
                  <a:schemeClr val="bg1"/>
                </a:solidFill>
              </a:rPr>
              <a:t>techradar.com</a:t>
            </a:r>
          </a:p>
          <a:p>
            <a:pPr marL="457200" indent="-457200">
              <a:buFont typeface="Arial" panose="020B0604020202020204" pitchFamily="34" charset="0"/>
              <a:buChar char="•"/>
            </a:pPr>
            <a:r>
              <a:rPr lang="en-US" sz="2800" dirty="0">
                <a:solidFill>
                  <a:schemeClr val="bg1"/>
                </a:solidFill>
              </a:rPr>
              <a:t>towardsdatascience.com</a:t>
            </a:r>
          </a:p>
          <a:p>
            <a:pPr marL="457200" indent="-457200">
              <a:buFont typeface="Arial" panose="020B0604020202020204" pitchFamily="34" charset="0"/>
              <a:buChar char="•"/>
            </a:pPr>
            <a:r>
              <a:rPr lang="en-US" sz="2800" dirty="0">
                <a:solidFill>
                  <a:schemeClr val="bg1"/>
                </a:solidFill>
              </a:rPr>
              <a:t>paperswithcode.com</a:t>
            </a:r>
          </a:p>
          <a:p>
            <a:pPr marL="457200" indent="-457200">
              <a:buFont typeface="Arial" panose="020B0604020202020204" pitchFamily="34" charset="0"/>
              <a:buChar char="•"/>
            </a:pPr>
            <a:r>
              <a:rPr lang="en-US" sz="2800" dirty="0">
                <a:solidFill>
                  <a:schemeClr val="bg1"/>
                </a:solidFill>
              </a:rPr>
              <a:t>huggingface.co</a:t>
            </a:r>
          </a:p>
          <a:p>
            <a:pPr marL="457200" indent="-457200">
              <a:buFont typeface="Arial" panose="020B0604020202020204" pitchFamily="34" charset="0"/>
              <a:buChar char="•"/>
            </a:pPr>
            <a:r>
              <a:rPr lang="en-US" sz="2800" dirty="0">
                <a:solidFill>
                  <a:schemeClr val="bg1"/>
                </a:solidFill>
              </a:rPr>
              <a:t>deepmind.com</a:t>
            </a:r>
          </a:p>
          <a:p>
            <a:pPr marL="457200" indent="-457200">
              <a:buFont typeface="Arial" panose="020B0604020202020204" pitchFamily="34" charset="0"/>
              <a:buChar char="•"/>
            </a:pPr>
            <a:r>
              <a:rPr lang="en-US" sz="2800" dirty="0">
                <a:solidFill>
                  <a:schemeClr val="bg1"/>
                </a:solidFill>
              </a:rPr>
              <a:t>openai.com</a:t>
            </a:r>
          </a:p>
          <a:p>
            <a:pPr marL="457200" indent="-457200">
              <a:buFont typeface="Arial" panose="020B0604020202020204" pitchFamily="34" charset="0"/>
              <a:buChar char="•"/>
            </a:pPr>
            <a:r>
              <a:rPr lang="en-US" sz="2800" dirty="0">
                <a:solidFill>
                  <a:schemeClr val="bg1"/>
                </a:solidFill>
              </a:rPr>
              <a:t>anthropic.com</a:t>
            </a:r>
          </a:p>
          <a:p>
            <a:pPr marL="457200" indent="-457200">
              <a:buFont typeface="Arial" panose="020B0604020202020204" pitchFamily="34" charset="0"/>
              <a:buChar char="•"/>
            </a:pPr>
            <a:r>
              <a:rPr lang="en-US" sz="2800" dirty="0">
                <a:solidFill>
                  <a:schemeClr val="bg1"/>
                </a:solidFill>
              </a:rPr>
              <a:t>microsoft.com/research</a:t>
            </a:r>
          </a:p>
          <a:p>
            <a:pPr marL="457200" indent="-457200">
              <a:buFont typeface="Arial" panose="020B0604020202020204" pitchFamily="34" charset="0"/>
              <a:buChar char="•"/>
            </a:pPr>
            <a:r>
              <a:rPr lang="en-US" sz="2800" dirty="0">
                <a:solidFill>
                  <a:schemeClr val="bg1"/>
                </a:solidFill>
              </a:rPr>
              <a:t>googleblog.com (Google AI Blog)</a:t>
            </a:r>
          </a:p>
          <a:p>
            <a:pPr marL="457200" indent="-457200">
              <a:buFont typeface="Arial" panose="020B0604020202020204" pitchFamily="34" charset="0"/>
              <a:buChar char="•"/>
            </a:pPr>
            <a:r>
              <a:rPr lang="en-US" sz="2800" dirty="0">
                <a:solidFill>
                  <a:schemeClr val="bg1"/>
                </a:solidFill>
              </a:rPr>
              <a:t>ai.google</a:t>
            </a:r>
          </a:p>
          <a:p>
            <a:pPr marL="457200" indent="-457200">
              <a:buFont typeface="Arial" panose="020B0604020202020204" pitchFamily="34" charset="0"/>
              <a:buChar char="•"/>
            </a:pPr>
            <a:r>
              <a:rPr lang="en-US" sz="2800" dirty="0">
                <a:solidFill>
                  <a:schemeClr val="bg1"/>
                </a:solidFill>
              </a:rPr>
              <a:t>nvidia.com/en-us/research</a:t>
            </a:r>
          </a:p>
          <a:p>
            <a:pPr marL="457200" indent="-457200">
              <a:buFont typeface="Arial" panose="020B0604020202020204" pitchFamily="34" charset="0"/>
              <a:buChar char="•"/>
            </a:pPr>
            <a:r>
              <a:rPr lang="en-US" sz="2800" dirty="0">
                <a:solidFill>
                  <a:schemeClr val="bg1"/>
                </a:solidFill>
              </a:rPr>
              <a:t>research.ibm.com</a:t>
            </a:r>
          </a:p>
          <a:p>
            <a:pPr marL="457200" indent="-457200">
              <a:buFont typeface="Arial" panose="020B0604020202020204" pitchFamily="34" charset="0"/>
              <a:buChar char="•"/>
            </a:pPr>
            <a:r>
              <a:rPr lang="en-US" sz="2800" dirty="0">
                <a:solidFill>
                  <a:schemeClr val="bg1"/>
                </a:solidFill>
              </a:rPr>
              <a:t>mit.edu (MIT CSAIL)</a:t>
            </a:r>
          </a:p>
          <a:p>
            <a:pPr marL="457200" indent="-457200">
              <a:buFont typeface="Arial" panose="020B0604020202020204" pitchFamily="34" charset="0"/>
              <a:buChar char="•"/>
            </a:pPr>
            <a:r>
              <a:rPr lang="en-US" sz="2800" dirty="0">
                <a:solidFill>
                  <a:schemeClr val="bg1"/>
                </a:solidFill>
              </a:rPr>
              <a:t>stanford.edu (Stanford AI Lab)</a:t>
            </a:r>
          </a:p>
          <a:p>
            <a:pPr marL="457200" indent="-457200">
              <a:buFont typeface="Arial" panose="020B0604020202020204" pitchFamily="34" charset="0"/>
              <a:buChar char="•"/>
            </a:pPr>
            <a:r>
              <a:rPr lang="en-US" sz="2800" dirty="0">
                <a:solidFill>
                  <a:schemeClr val="bg1"/>
                </a:solidFill>
              </a:rPr>
              <a:t>aclanthology.org</a:t>
            </a:r>
          </a:p>
        </p:txBody>
      </p:sp>
      <p:sp>
        <p:nvSpPr>
          <p:cNvPr id="3" name="TextBox 3">
            <a:extLst>
              <a:ext uri="{FF2B5EF4-FFF2-40B4-BE49-F238E27FC236}">
                <a16:creationId xmlns:a16="http://schemas.microsoft.com/office/drawing/2014/main" id="{40914BFE-6B8E-616C-7B9B-00C4023C7C3B}"/>
              </a:ext>
            </a:extLst>
          </p:cNvPr>
          <p:cNvSpPr txBox="1"/>
          <p:nvPr/>
        </p:nvSpPr>
        <p:spPr>
          <a:xfrm>
            <a:off x="1570277" y="1184212"/>
            <a:ext cx="14452810" cy="519373"/>
          </a:xfrm>
          <a:prstGeom prst="rect">
            <a:avLst/>
          </a:prstGeom>
        </p:spPr>
        <p:txBody>
          <a:bodyPr wrap="square" lIns="0" tIns="0" rIns="0" bIns="0" rtlCol="0" anchor="t">
            <a:spAutoFit/>
          </a:bodyPr>
          <a:lstStyle/>
          <a:p>
            <a:pPr algn="ctr">
              <a:lnSpc>
                <a:spcPts val="5391"/>
              </a:lnSpc>
            </a:pPr>
            <a:r>
              <a:rPr lang="en-US" sz="4319" dirty="0">
                <a:solidFill>
                  <a:srgbClr val="FFFFFF"/>
                </a:solidFill>
                <a:latin typeface="Mokoto"/>
                <a:ea typeface="Mokoto"/>
                <a:cs typeface="Mokoto"/>
                <a:sym typeface="Mokoto"/>
              </a:rPr>
              <a:t>REFERENCES</a:t>
            </a:r>
            <a:endParaRPr lang="en-US" sz="4319" dirty="0">
              <a:solidFill>
                <a:schemeClr val="accent4"/>
              </a:solidFill>
              <a:latin typeface="Mokoto"/>
              <a:ea typeface="Mokoto"/>
              <a:cs typeface="Mokoto"/>
              <a:sym typeface="Mokoto"/>
            </a:endParaRPr>
          </a:p>
        </p:txBody>
      </p:sp>
      <p:sp>
        <p:nvSpPr>
          <p:cNvPr id="4" name="Freeform 4">
            <a:extLst>
              <a:ext uri="{FF2B5EF4-FFF2-40B4-BE49-F238E27FC236}">
                <a16:creationId xmlns:a16="http://schemas.microsoft.com/office/drawing/2014/main" id="{6F7B68E7-2CE5-07BA-F129-A5B2663B2CB2}"/>
              </a:ext>
            </a:extLst>
          </p:cNvPr>
          <p:cNvSpPr/>
          <p:nvPr/>
        </p:nvSpPr>
        <p:spPr>
          <a:xfrm rot="1392916">
            <a:off x="1122500" y="9165956"/>
            <a:ext cx="1158181" cy="1295867"/>
          </a:xfrm>
          <a:custGeom>
            <a:avLst/>
            <a:gdLst/>
            <a:ahLst/>
            <a:cxnLst/>
            <a:rect l="l" t="t" r="r" b="b"/>
            <a:pathLst>
              <a:path w="1158181" h="1295867">
                <a:moveTo>
                  <a:pt x="0" y="0"/>
                </a:moveTo>
                <a:lnTo>
                  <a:pt x="1158180" y="0"/>
                </a:lnTo>
                <a:lnTo>
                  <a:pt x="1158180" y="1295867"/>
                </a:lnTo>
                <a:lnTo>
                  <a:pt x="0" y="1295867"/>
                </a:lnTo>
                <a:lnTo>
                  <a:pt x="0" y="0"/>
                </a:lnTo>
                <a:close/>
              </a:path>
            </a:pathLst>
          </a:custGeom>
          <a:blipFill>
            <a:blip r:embed="rId3"/>
            <a:stretch>
              <a:fillRect/>
            </a:stretch>
          </a:blipFill>
        </p:spPr>
        <p:txBody>
          <a:bodyPr/>
          <a:lstStyle/>
          <a:p>
            <a:endParaRPr lang="en-US"/>
          </a:p>
        </p:txBody>
      </p:sp>
      <p:sp>
        <p:nvSpPr>
          <p:cNvPr id="5" name="Freeform 5">
            <a:extLst>
              <a:ext uri="{FF2B5EF4-FFF2-40B4-BE49-F238E27FC236}">
                <a16:creationId xmlns:a16="http://schemas.microsoft.com/office/drawing/2014/main" id="{1DD7B7D9-0E83-06EF-F467-0547533040A6}"/>
              </a:ext>
            </a:extLst>
          </p:cNvPr>
          <p:cNvSpPr/>
          <p:nvPr/>
        </p:nvSpPr>
        <p:spPr>
          <a:xfrm rot="-1600701">
            <a:off x="16124851" y="1494613"/>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4"/>
            <a:stretch>
              <a:fillRect/>
            </a:stretch>
          </a:blipFill>
        </p:spPr>
        <p:txBody>
          <a:bodyPr/>
          <a:lstStyle/>
          <a:p>
            <a:endParaRPr lang="en-US"/>
          </a:p>
        </p:txBody>
      </p:sp>
      <p:sp>
        <p:nvSpPr>
          <p:cNvPr id="6" name="Freeform 6">
            <a:extLst>
              <a:ext uri="{FF2B5EF4-FFF2-40B4-BE49-F238E27FC236}">
                <a16:creationId xmlns:a16="http://schemas.microsoft.com/office/drawing/2014/main" id="{B5139E02-F1D3-E01C-7C71-5F71648F64B0}"/>
              </a:ext>
            </a:extLst>
          </p:cNvPr>
          <p:cNvSpPr/>
          <p:nvPr/>
        </p:nvSpPr>
        <p:spPr>
          <a:xfrm rot="1558470">
            <a:off x="15116074" y="9445005"/>
            <a:ext cx="1129301" cy="1199788"/>
          </a:xfrm>
          <a:custGeom>
            <a:avLst/>
            <a:gdLst/>
            <a:ahLst/>
            <a:cxnLst/>
            <a:rect l="l" t="t" r="r" b="b"/>
            <a:pathLst>
              <a:path w="1129301" h="1199788">
                <a:moveTo>
                  <a:pt x="0" y="0"/>
                </a:moveTo>
                <a:lnTo>
                  <a:pt x="1129301" y="0"/>
                </a:lnTo>
                <a:lnTo>
                  <a:pt x="1129301" y="1199788"/>
                </a:lnTo>
                <a:lnTo>
                  <a:pt x="0" y="1199788"/>
                </a:lnTo>
                <a:lnTo>
                  <a:pt x="0" y="0"/>
                </a:lnTo>
                <a:close/>
              </a:path>
            </a:pathLst>
          </a:custGeom>
          <a:blipFill>
            <a:blip r:embed="rId5"/>
            <a:stretch>
              <a:fillRect/>
            </a:stretch>
          </a:blipFill>
        </p:spPr>
        <p:txBody>
          <a:bodyPr/>
          <a:lstStyle/>
          <a:p>
            <a:endParaRPr lang="en-US"/>
          </a:p>
        </p:txBody>
      </p:sp>
      <p:sp>
        <p:nvSpPr>
          <p:cNvPr id="7" name="Freeform 7">
            <a:extLst>
              <a:ext uri="{FF2B5EF4-FFF2-40B4-BE49-F238E27FC236}">
                <a16:creationId xmlns:a16="http://schemas.microsoft.com/office/drawing/2014/main" id="{0D385270-9D0F-EDD0-84FE-711CCF948D19}"/>
              </a:ext>
            </a:extLst>
          </p:cNvPr>
          <p:cNvSpPr/>
          <p:nvPr/>
        </p:nvSpPr>
        <p:spPr>
          <a:xfrm>
            <a:off x="589560" y="1466616"/>
            <a:ext cx="1112030" cy="1140544"/>
          </a:xfrm>
          <a:custGeom>
            <a:avLst/>
            <a:gdLst/>
            <a:ahLst/>
            <a:cxnLst/>
            <a:rect l="l" t="t" r="r" b="b"/>
            <a:pathLst>
              <a:path w="1112030" h="1140544">
                <a:moveTo>
                  <a:pt x="0" y="0"/>
                </a:moveTo>
                <a:lnTo>
                  <a:pt x="1112030" y="0"/>
                </a:lnTo>
                <a:lnTo>
                  <a:pt x="1112030" y="1140544"/>
                </a:lnTo>
                <a:lnTo>
                  <a:pt x="0" y="1140544"/>
                </a:lnTo>
                <a:lnTo>
                  <a:pt x="0" y="0"/>
                </a:lnTo>
                <a:close/>
              </a:path>
            </a:pathLst>
          </a:custGeom>
          <a:blipFill>
            <a:blip r:embed="rId6"/>
            <a:stretch>
              <a:fillRect/>
            </a:stretch>
          </a:blipFill>
        </p:spPr>
        <p:txBody>
          <a:bodyPr/>
          <a:lstStyle/>
          <a:p>
            <a:endParaRPr lang="en-US"/>
          </a:p>
        </p:txBody>
      </p:sp>
      <p:sp>
        <p:nvSpPr>
          <p:cNvPr id="8" name="Freeform 8">
            <a:extLst>
              <a:ext uri="{FF2B5EF4-FFF2-40B4-BE49-F238E27FC236}">
                <a16:creationId xmlns:a16="http://schemas.microsoft.com/office/drawing/2014/main" id="{E9FFFBD8-7B4B-AF7F-13F7-6000035DBF23}"/>
              </a:ext>
            </a:extLst>
          </p:cNvPr>
          <p:cNvSpPr/>
          <p:nvPr/>
        </p:nvSpPr>
        <p:spPr>
          <a:xfrm rot="-941928">
            <a:off x="2953672" y="-218611"/>
            <a:ext cx="835498" cy="1602074"/>
          </a:xfrm>
          <a:custGeom>
            <a:avLst/>
            <a:gdLst/>
            <a:ahLst/>
            <a:cxnLst/>
            <a:rect l="l" t="t" r="r" b="b"/>
            <a:pathLst>
              <a:path w="835498" h="1602074">
                <a:moveTo>
                  <a:pt x="0" y="0"/>
                </a:moveTo>
                <a:lnTo>
                  <a:pt x="835498" y="0"/>
                </a:lnTo>
                <a:lnTo>
                  <a:pt x="835498" y="1602073"/>
                </a:lnTo>
                <a:lnTo>
                  <a:pt x="0" y="1602073"/>
                </a:lnTo>
                <a:lnTo>
                  <a:pt x="0" y="0"/>
                </a:lnTo>
                <a:close/>
              </a:path>
            </a:pathLst>
          </a:custGeom>
          <a:blipFill>
            <a:blip r:embed="rId7"/>
            <a:stretch>
              <a:fillRect/>
            </a:stretch>
          </a:blipFill>
        </p:spPr>
        <p:txBody>
          <a:bodyPr/>
          <a:lstStyle/>
          <a:p>
            <a:endParaRPr lang="en-US"/>
          </a:p>
        </p:txBody>
      </p:sp>
      <p:sp>
        <p:nvSpPr>
          <p:cNvPr id="9" name="Freeform 9">
            <a:extLst>
              <a:ext uri="{FF2B5EF4-FFF2-40B4-BE49-F238E27FC236}">
                <a16:creationId xmlns:a16="http://schemas.microsoft.com/office/drawing/2014/main" id="{058EF25A-022E-33CC-51C4-EADC66C1DEB5}"/>
              </a:ext>
            </a:extLst>
          </p:cNvPr>
          <p:cNvSpPr/>
          <p:nvPr/>
        </p:nvSpPr>
        <p:spPr>
          <a:xfrm>
            <a:off x="-281892" y="6881003"/>
            <a:ext cx="989057" cy="931554"/>
          </a:xfrm>
          <a:custGeom>
            <a:avLst/>
            <a:gdLst/>
            <a:ahLst/>
            <a:cxnLst/>
            <a:rect l="l" t="t" r="r" b="b"/>
            <a:pathLst>
              <a:path w="989057" h="931554">
                <a:moveTo>
                  <a:pt x="0" y="0"/>
                </a:moveTo>
                <a:lnTo>
                  <a:pt x="989058" y="0"/>
                </a:lnTo>
                <a:lnTo>
                  <a:pt x="989058" y="931554"/>
                </a:lnTo>
                <a:lnTo>
                  <a:pt x="0" y="931554"/>
                </a:lnTo>
                <a:lnTo>
                  <a:pt x="0" y="0"/>
                </a:lnTo>
                <a:close/>
              </a:path>
            </a:pathLst>
          </a:custGeom>
          <a:blipFill>
            <a:blip r:embed="rId8"/>
            <a:stretch>
              <a:fillRect/>
            </a:stretch>
          </a:blipFill>
        </p:spPr>
        <p:txBody>
          <a:bodyPr/>
          <a:lstStyle/>
          <a:p>
            <a:endParaRPr lang="en-US"/>
          </a:p>
        </p:txBody>
      </p:sp>
      <p:sp>
        <p:nvSpPr>
          <p:cNvPr id="10" name="Freeform 10">
            <a:extLst>
              <a:ext uri="{FF2B5EF4-FFF2-40B4-BE49-F238E27FC236}">
                <a16:creationId xmlns:a16="http://schemas.microsoft.com/office/drawing/2014/main" id="{D4866D08-8C11-CD81-6CB8-C8F6B758B3F7}"/>
              </a:ext>
            </a:extLst>
          </p:cNvPr>
          <p:cNvSpPr/>
          <p:nvPr/>
        </p:nvSpPr>
        <p:spPr>
          <a:xfrm>
            <a:off x="16728581" y="7280319"/>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9"/>
            <a:stretch>
              <a:fillRect/>
            </a:stretch>
          </a:blipFill>
        </p:spPr>
        <p:txBody>
          <a:bodyPr/>
          <a:lstStyle/>
          <a:p>
            <a:endParaRPr lang="en-US"/>
          </a:p>
        </p:txBody>
      </p:sp>
      <p:sp>
        <p:nvSpPr>
          <p:cNvPr id="11" name="Freeform 11">
            <a:extLst>
              <a:ext uri="{FF2B5EF4-FFF2-40B4-BE49-F238E27FC236}">
                <a16:creationId xmlns:a16="http://schemas.microsoft.com/office/drawing/2014/main" id="{7281FB9B-B532-71EA-5417-1E76A8561B5B}"/>
              </a:ext>
            </a:extLst>
          </p:cNvPr>
          <p:cNvSpPr/>
          <p:nvPr/>
        </p:nvSpPr>
        <p:spPr>
          <a:xfrm>
            <a:off x="14484896" y="-418069"/>
            <a:ext cx="850955" cy="836137"/>
          </a:xfrm>
          <a:custGeom>
            <a:avLst/>
            <a:gdLst/>
            <a:ahLst/>
            <a:cxnLst/>
            <a:rect l="l" t="t" r="r" b="b"/>
            <a:pathLst>
              <a:path w="850955" h="836137">
                <a:moveTo>
                  <a:pt x="0" y="0"/>
                </a:moveTo>
                <a:lnTo>
                  <a:pt x="850955" y="0"/>
                </a:lnTo>
                <a:lnTo>
                  <a:pt x="850955" y="836138"/>
                </a:lnTo>
                <a:lnTo>
                  <a:pt x="0" y="836138"/>
                </a:lnTo>
                <a:lnTo>
                  <a:pt x="0" y="0"/>
                </a:lnTo>
                <a:close/>
              </a:path>
            </a:pathLst>
          </a:custGeom>
          <a:blipFill>
            <a:blip r:embed="rId10"/>
            <a:stretch>
              <a:fillRect/>
            </a:stretch>
          </a:blipFill>
        </p:spPr>
        <p:txBody>
          <a:bodyPr/>
          <a:lstStyle/>
          <a:p>
            <a:endParaRPr lang="en-US"/>
          </a:p>
        </p:txBody>
      </p:sp>
    </p:spTree>
    <p:extLst>
      <p:ext uri="{BB962C8B-B14F-4D97-AF65-F5344CB8AC3E}">
        <p14:creationId xmlns:p14="http://schemas.microsoft.com/office/powerpoint/2010/main" val="1399252087"/>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B9AF5B1D-F7E8-6670-5297-C8580918DBE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0E416DAC-F9C4-DB7D-55D0-24DCB4954260}"/>
              </a:ext>
            </a:extLst>
          </p:cNvPr>
          <p:cNvSpPr txBox="1"/>
          <p:nvPr/>
        </p:nvSpPr>
        <p:spPr>
          <a:xfrm>
            <a:off x="2382155" y="4204666"/>
            <a:ext cx="3216353" cy="240450"/>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Autonomy</a:t>
            </a:r>
            <a:endParaRPr lang="en-US" sz="2000" dirty="0">
              <a:solidFill>
                <a:schemeClr val="bg1"/>
              </a:solidFill>
              <a:latin typeface="Mokoto" panose="020B0604020202020204" charset="0"/>
              <a:ea typeface="Mokoto"/>
              <a:cs typeface="Mokoto"/>
              <a:sym typeface="Mokoto"/>
            </a:endParaRPr>
          </a:p>
        </p:txBody>
      </p:sp>
      <p:sp>
        <p:nvSpPr>
          <p:cNvPr id="3" name="TextBox 3">
            <a:extLst>
              <a:ext uri="{FF2B5EF4-FFF2-40B4-BE49-F238E27FC236}">
                <a16:creationId xmlns:a16="http://schemas.microsoft.com/office/drawing/2014/main" id="{89A82D84-592B-D03C-D5AA-346F1EB93A73}"/>
              </a:ext>
            </a:extLst>
          </p:cNvPr>
          <p:cNvSpPr txBox="1"/>
          <p:nvPr/>
        </p:nvSpPr>
        <p:spPr>
          <a:xfrm>
            <a:off x="9762826" y="4251133"/>
            <a:ext cx="3216353" cy="240450"/>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Proactivity</a:t>
            </a:r>
            <a:endParaRPr lang="en-US" sz="2000" dirty="0">
              <a:solidFill>
                <a:schemeClr val="bg1"/>
              </a:solidFill>
              <a:latin typeface="Mokoto" panose="020B0604020202020204" charset="0"/>
              <a:ea typeface="Mokoto"/>
              <a:cs typeface="Mokoto"/>
              <a:sym typeface="Mokoto"/>
            </a:endParaRPr>
          </a:p>
        </p:txBody>
      </p:sp>
      <p:sp>
        <p:nvSpPr>
          <p:cNvPr id="4" name="TextBox 4">
            <a:extLst>
              <a:ext uri="{FF2B5EF4-FFF2-40B4-BE49-F238E27FC236}">
                <a16:creationId xmlns:a16="http://schemas.microsoft.com/office/drawing/2014/main" id="{DCA6496B-A3D3-B8DF-CA3E-BCD16104E796}"/>
              </a:ext>
            </a:extLst>
          </p:cNvPr>
          <p:cNvSpPr txBox="1"/>
          <p:nvPr/>
        </p:nvSpPr>
        <p:spPr>
          <a:xfrm>
            <a:off x="6383964" y="4204666"/>
            <a:ext cx="2703164" cy="240450"/>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Reactivity</a:t>
            </a:r>
            <a:endParaRPr lang="en-US" sz="2000" dirty="0">
              <a:solidFill>
                <a:schemeClr val="bg1"/>
              </a:solidFill>
              <a:latin typeface="Mokoto" panose="020B0604020202020204" charset="0"/>
              <a:ea typeface="Mokoto"/>
              <a:cs typeface="Mokoto"/>
              <a:sym typeface="Mokoto"/>
            </a:endParaRPr>
          </a:p>
        </p:txBody>
      </p:sp>
      <p:sp>
        <p:nvSpPr>
          <p:cNvPr id="5" name="TextBox 5">
            <a:extLst>
              <a:ext uri="{FF2B5EF4-FFF2-40B4-BE49-F238E27FC236}">
                <a16:creationId xmlns:a16="http://schemas.microsoft.com/office/drawing/2014/main" id="{7E5BA027-BEAD-1D57-106F-86A4FF337ABC}"/>
              </a:ext>
            </a:extLst>
          </p:cNvPr>
          <p:cNvSpPr txBox="1"/>
          <p:nvPr/>
        </p:nvSpPr>
        <p:spPr>
          <a:xfrm>
            <a:off x="13647397" y="4044366"/>
            <a:ext cx="2703164"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Social Ability</a:t>
            </a:r>
            <a:endParaRPr lang="en-US" sz="2000" dirty="0">
              <a:solidFill>
                <a:schemeClr val="bg1"/>
              </a:solidFill>
              <a:latin typeface="Mokoto" panose="020B0604020202020204" charset="0"/>
              <a:ea typeface="Mokoto"/>
              <a:cs typeface="Mokoto"/>
              <a:sym typeface="Mokoto"/>
            </a:endParaRPr>
          </a:p>
        </p:txBody>
      </p:sp>
      <p:sp>
        <p:nvSpPr>
          <p:cNvPr id="6" name="TextBox 6">
            <a:extLst>
              <a:ext uri="{FF2B5EF4-FFF2-40B4-BE49-F238E27FC236}">
                <a16:creationId xmlns:a16="http://schemas.microsoft.com/office/drawing/2014/main" id="{70635139-00E4-2CE0-930F-B33E2D53DD02}"/>
              </a:ext>
            </a:extLst>
          </p:cNvPr>
          <p:cNvSpPr txBox="1"/>
          <p:nvPr/>
        </p:nvSpPr>
        <p:spPr>
          <a:xfrm>
            <a:off x="2589173" y="5219009"/>
            <a:ext cx="2802316" cy="2954655"/>
          </a:xfrm>
          <a:prstGeom prst="rect">
            <a:avLst/>
          </a:prstGeom>
        </p:spPr>
        <p:txBody>
          <a:bodyPr lIns="0" tIns="0" rIns="0" bIns="0" rtlCol="0" anchor="t">
            <a:spAutoFit/>
          </a:bodyPr>
          <a:lstStyle/>
          <a:p>
            <a:pPr algn="ctr"/>
            <a:r>
              <a:rPr lang="fa-IR" sz="3200" dirty="0">
                <a:solidFill>
                  <a:schemeClr val="bg1"/>
                </a:solidFill>
                <a:cs typeface="2  Elm Border" panose="00000400000000000000" pitchFamily="2" charset="-78"/>
              </a:rPr>
              <a:t>عامل بدون نیاز به کنترل مرکزی خود به‌صورت مستقل تصمیم‌گیری و عمل می‌کند</a:t>
            </a:r>
            <a:endParaRPr lang="en-US" sz="2800" dirty="0">
              <a:solidFill>
                <a:schemeClr val="bg1"/>
              </a:solidFill>
              <a:latin typeface="Montserrat"/>
              <a:ea typeface="Montserrat"/>
              <a:cs typeface="2  Elm Border" panose="00000400000000000000" pitchFamily="2" charset="-78"/>
              <a:sym typeface="Montserrat"/>
            </a:endParaRPr>
          </a:p>
        </p:txBody>
      </p:sp>
      <p:sp>
        <p:nvSpPr>
          <p:cNvPr id="7" name="TextBox 7">
            <a:extLst>
              <a:ext uri="{FF2B5EF4-FFF2-40B4-BE49-F238E27FC236}">
                <a16:creationId xmlns:a16="http://schemas.microsoft.com/office/drawing/2014/main" id="{428840E8-5AEC-1946-EDB9-2A801115B5A1}"/>
              </a:ext>
            </a:extLst>
          </p:cNvPr>
          <p:cNvSpPr txBox="1"/>
          <p:nvPr/>
        </p:nvSpPr>
        <p:spPr>
          <a:xfrm>
            <a:off x="9969845" y="5219009"/>
            <a:ext cx="2802316" cy="2954655"/>
          </a:xfrm>
          <a:prstGeom prst="rect">
            <a:avLst/>
          </a:prstGeom>
        </p:spPr>
        <p:txBody>
          <a:bodyPr lIns="0" tIns="0" rIns="0" bIns="0" rtlCol="0" anchor="t">
            <a:spAutoFit/>
          </a:bodyPr>
          <a:lstStyle/>
          <a:p>
            <a:pPr algn="ctr"/>
            <a:r>
              <a:rPr lang="fa-IR" sz="3200" dirty="0">
                <a:solidFill>
                  <a:schemeClr val="bg1"/>
                </a:solidFill>
                <a:cs typeface="2  Elm Border" panose="00000400000000000000" pitchFamily="2" charset="-78"/>
              </a:rPr>
              <a:t>علاوه بر واکنش به رویدادها، عامل اهداف مستقل دارد و با برنامه‌ریزی به‌سمت تحقق آنها حرکت می‌کند</a:t>
            </a:r>
            <a:endParaRPr lang="en-US" sz="2800" dirty="0">
              <a:solidFill>
                <a:schemeClr val="bg1"/>
              </a:solidFill>
              <a:latin typeface="Montserrat"/>
              <a:ea typeface="Montserrat"/>
              <a:cs typeface="2  Elm Border" panose="00000400000000000000" pitchFamily="2" charset="-78"/>
              <a:sym typeface="Montserrat"/>
            </a:endParaRPr>
          </a:p>
        </p:txBody>
      </p:sp>
      <p:sp>
        <p:nvSpPr>
          <p:cNvPr id="8" name="TextBox 8">
            <a:extLst>
              <a:ext uri="{FF2B5EF4-FFF2-40B4-BE49-F238E27FC236}">
                <a16:creationId xmlns:a16="http://schemas.microsoft.com/office/drawing/2014/main" id="{53D8AC3E-261C-F2AC-855C-AFA7C551EBF7}"/>
              </a:ext>
            </a:extLst>
          </p:cNvPr>
          <p:cNvSpPr txBox="1"/>
          <p:nvPr/>
        </p:nvSpPr>
        <p:spPr>
          <a:xfrm>
            <a:off x="6544806" y="5219009"/>
            <a:ext cx="2381480" cy="3939540"/>
          </a:xfrm>
          <a:prstGeom prst="rect">
            <a:avLst/>
          </a:prstGeom>
        </p:spPr>
        <p:txBody>
          <a:bodyPr lIns="0" tIns="0" rIns="0" bIns="0" rtlCol="0" anchor="t">
            <a:spAutoFit/>
          </a:bodyPr>
          <a:lstStyle/>
          <a:p>
            <a:pPr algn="ctr"/>
            <a:r>
              <a:rPr lang="fa-IR" sz="3200" dirty="0">
                <a:solidFill>
                  <a:schemeClr val="bg1"/>
                </a:solidFill>
                <a:cs typeface="2  Elm Border" panose="00000400000000000000" pitchFamily="2" charset="-78"/>
              </a:rPr>
              <a:t>عامل قادر است تغییرات محیط اطراف را در لحظه تشخیص دهد و واکنش‌های مناسب نشان دهد</a:t>
            </a:r>
            <a:endParaRPr lang="en-US" sz="2800" dirty="0">
              <a:solidFill>
                <a:schemeClr val="bg1"/>
              </a:solidFill>
              <a:latin typeface="Montserrat"/>
              <a:ea typeface="Montserrat"/>
              <a:cs typeface="2  Elm Border" panose="00000400000000000000" pitchFamily="2" charset="-78"/>
              <a:sym typeface="Montserrat"/>
            </a:endParaRPr>
          </a:p>
        </p:txBody>
      </p:sp>
      <p:sp>
        <p:nvSpPr>
          <p:cNvPr id="9" name="TextBox 9">
            <a:extLst>
              <a:ext uri="{FF2B5EF4-FFF2-40B4-BE49-F238E27FC236}">
                <a16:creationId xmlns:a16="http://schemas.microsoft.com/office/drawing/2014/main" id="{40E16182-CFA0-1E7B-63D1-4E54CB8EE216}"/>
              </a:ext>
            </a:extLst>
          </p:cNvPr>
          <p:cNvSpPr txBox="1"/>
          <p:nvPr/>
        </p:nvSpPr>
        <p:spPr>
          <a:xfrm>
            <a:off x="13558791" y="5219009"/>
            <a:ext cx="2703164" cy="3447098"/>
          </a:xfrm>
          <a:prstGeom prst="rect">
            <a:avLst/>
          </a:prstGeom>
        </p:spPr>
        <p:txBody>
          <a:bodyPr lIns="0" tIns="0" rIns="0" bIns="0" rtlCol="0" anchor="t">
            <a:spAutoFit/>
          </a:bodyPr>
          <a:lstStyle/>
          <a:p>
            <a:pPr algn="ctr"/>
            <a:r>
              <a:rPr lang="fa-IR" sz="3200" dirty="0">
                <a:solidFill>
                  <a:schemeClr val="bg1"/>
                </a:solidFill>
                <a:cs typeface="2  Elm Border" panose="00000400000000000000" pitchFamily="2" charset="-78"/>
              </a:rPr>
              <a:t>عوامل می‌توانند با یکدیگر (یا انسان‌ها) ارتباط برقرار کنند و برای هماهنگی کارها،همکاری نمایند</a:t>
            </a:r>
            <a:endParaRPr lang="en-US" sz="2800" dirty="0">
              <a:solidFill>
                <a:schemeClr val="bg1"/>
              </a:solidFill>
              <a:latin typeface="Montserrat"/>
              <a:ea typeface="Montserrat"/>
              <a:cs typeface="2  Elm Border" panose="00000400000000000000" pitchFamily="2" charset="-78"/>
              <a:sym typeface="Montserrat"/>
            </a:endParaRPr>
          </a:p>
        </p:txBody>
      </p:sp>
      <p:sp>
        <p:nvSpPr>
          <p:cNvPr id="10" name="TextBox 10">
            <a:extLst>
              <a:ext uri="{FF2B5EF4-FFF2-40B4-BE49-F238E27FC236}">
                <a16:creationId xmlns:a16="http://schemas.microsoft.com/office/drawing/2014/main" id="{E25F5F4F-0E97-03F7-8CF2-9C3630F0D8EF}"/>
              </a:ext>
            </a:extLst>
          </p:cNvPr>
          <p:cNvSpPr txBox="1"/>
          <p:nvPr/>
        </p:nvSpPr>
        <p:spPr>
          <a:xfrm>
            <a:off x="2952149" y="2195139"/>
            <a:ext cx="12383702" cy="519373"/>
          </a:xfrm>
          <a:prstGeom prst="rect">
            <a:avLst/>
          </a:prstGeom>
        </p:spPr>
        <p:txBody>
          <a:bodyPr lIns="0" tIns="0" rIns="0" bIns="0" rtlCol="0" anchor="t">
            <a:spAutoFit/>
          </a:bodyPr>
          <a:lstStyle/>
          <a:p>
            <a:pPr algn="ctr">
              <a:lnSpc>
                <a:spcPts val="5391"/>
              </a:lnSpc>
            </a:pPr>
            <a:r>
              <a:rPr lang="en-US" sz="4319" dirty="0">
                <a:solidFill>
                  <a:schemeClr val="accent4"/>
                </a:solidFill>
                <a:latin typeface="Mokoto"/>
                <a:ea typeface="Mokoto"/>
                <a:cs typeface="Mokoto"/>
                <a:sym typeface="Mokoto"/>
              </a:rPr>
              <a:t>Agent</a:t>
            </a:r>
          </a:p>
        </p:txBody>
      </p:sp>
      <p:sp>
        <p:nvSpPr>
          <p:cNvPr id="11" name="Freeform 11">
            <a:extLst>
              <a:ext uri="{FF2B5EF4-FFF2-40B4-BE49-F238E27FC236}">
                <a16:creationId xmlns:a16="http://schemas.microsoft.com/office/drawing/2014/main" id="{64CD77ED-ED96-79EA-2B99-BA84E7B5A13E}"/>
              </a:ext>
            </a:extLst>
          </p:cNvPr>
          <p:cNvSpPr/>
          <p:nvPr/>
        </p:nvSpPr>
        <p:spPr>
          <a:xfrm rot="1392916">
            <a:off x="1385812" y="8447106"/>
            <a:ext cx="1158181" cy="1295867"/>
          </a:xfrm>
          <a:custGeom>
            <a:avLst/>
            <a:gdLst/>
            <a:ahLst/>
            <a:cxnLst/>
            <a:rect l="l" t="t" r="r" b="b"/>
            <a:pathLst>
              <a:path w="1158181" h="1295867">
                <a:moveTo>
                  <a:pt x="0" y="0"/>
                </a:moveTo>
                <a:lnTo>
                  <a:pt x="1158181" y="0"/>
                </a:lnTo>
                <a:lnTo>
                  <a:pt x="1158181" y="1295866"/>
                </a:lnTo>
                <a:lnTo>
                  <a:pt x="0" y="1295866"/>
                </a:lnTo>
                <a:lnTo>
                  <a:pt x="0" y="0"/>
                </a:lnTo>
                <a:close/>
              </a:path>
            </a:pathLst>
          </a:custGeom>
          <a:blipFill>
            <a:blip r:embed="rId2"/>
            <a:stretch>
              <a:fillRect/>
            </a:stretch>
          </a:blipFill>
        </p:spPr>
        <p:txBody>
          <a:bodyPr/>
          <a:lstStyle/>
          <a:p>
            <a:endParaRPr lang="en-US"/>
          </a:p>
        </p:txBody>
      </p:sp>
      <p:sp>
        <p:nvSpPr>
          <p:cNvPr id="12" name="Freeform 12">
            <a:extLst>
              <a:ext uri="{FF2B5EF4-FFF2-40B4-BE49-F238E27FC236}">
                <a16:creationId xmlns:a16="http://schemas.microsoft.com/office/drawing/2014/main" id="{071BB33A-B06D-C19B-7348-0F5657337A3A}"/>
              </a:ext>
            </a:extLst>
          </p:cNvPr>
          <p:cNvSpPr/>
          <p:nvPr/>
        </p:nvSpPr>
        <p:spPr>
          <a:xfrm rot="-1600701">
            <a:off x="16124851" y="1494613"/>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3"/>
            <a:stretch>
              <a:fillRect/>
            </a:stretch>
          </a:blipFill>
        </p:spPr>
        <p:txBody>
          <a:bodyPr/>
          <a:lstStyle/>
          <a:p>
            <a:endParaRPr lang="en-US"/>
          </a:p>
        </p:txBody>
      </p:sp>
      <p:sp>
        <p:nvSpPr>
          <p:cNvPr id="13" name="Freeform 13">
            <a:extLst>
              <a:ext uri="{FF2B5EF4-FFF2-40B4-BE49-F238E27FC236}">
                <a16:creationId xmlns:a16="http://schemas.microsoft.com/office/drawing/2014/main" id="{9B2D8D8A-AF07-83B7-8F46-BDE85FBFC562}"/>
              </a:ext>
            </a:extLst>
          </p:cNvPr>
          <p:cNvSpPr/>
          <p:nvPr/>
        </p:nvSpPr>
        <p:spPr>
          <a:xfrm rot="1558470">
            <a:off x="15098001" y="9281744"/>
            <a:ext cx="1129301" cy="1199788"/>
          </a:xfrm>
          <a:custGeom>
            <a:avLst/>
            <a:gdLst/>
            <a:ahLst/>
            <a:cxnLst/>
            <a:rect l="l" t="t" r="r" b="b"/>
            <a:pathLst>
              <a:path w="1129301" h="1199788">
                <a:moveTo>
                  <a:pt x="0" y="0"/>
                </a:moveTo>
                <a:lnTo>
                  <a:pt x="1129301" y="0"/>
                </a:lnTo>
                <a:lnTo>
                  <a:pt x="1129301" y="1199788"/>
                </a:lnTo>
                <a:lnTo>
                  <a:pt x="0" y="1199788"/>
                </a:lnTo>
                <a:lnTo>
                  <a:pt x="0" y="0"/>
                </a:lnTo>
                <a:close/>
              </a:path>
            </a:pathLst>
          </a:custGeom>
          <a:blipFill>
            <a:blip r:embed="rId4"/>
            <a:stretch>
              <a:fillRect/>
            </a:stretch>
          </a:blipFill>
        </p:spPr>
        <p:txBody>
          <a:bodyPr/>
          <a:lstStyle/>
          <a:p>
            <a:endParaRPr lang="en-US"/>
          </a:p>
        </p:txBody>
      </p:sp>
      <p:sp>
        <p:nvSpPr>
          <p:cNvPr id="14" name="Freeform 14">
            <a:extLst>
              <a:ext uri="{FF2B5EF4-FFF2-40B4-BE49-F238E27FC236}">
                <a16:creationId xmlns:a16="http://schemas.microsoft.com/office/drawing/2014/main" id="{4EDC5E60-58E6-EC4D-82D0-A905C3615E3E}"/>
              </a:ext>
            </a:extLst>
          </p:cNvPr>
          <p:cNvSpPr/>
          <p:nvPr/>
        </p:nvSpPr>
        <p:spPr>
          <a:xfrm>
            <a:off x="589560" y="1466616"/>
            <a:ext cx="1112030" cy="1140544"/>
          </a:xfrm>
          <a:custGeom>
            <a:avLst/>
            <a:gdLst/>
            <a:ahLst/>
            <a:cxnLst/>
            <a:rect l="l" t="t" r="r" b="b"/>
            <a:pathLst>
              <a:path w="1112030" h="1140544">
                <a:moveTo>
                  <a:pt x="0" y="0"/>
                </a:moveTo>
                <a:lnTo>
                  <a:pt x="1112030" y="0"/>
                </a:lnTo>
                <a:lnTo>
                  <a:pt x="1112030" y="1140544"/>
                </a:lnTo>
                <a:lnTo>
                  <a:pt x="0" y="1140544"/>
                </a:lnTo>
                <a:lnTo>
                  <a:pt x="0" y="0"/>
                </a:lnTo>
                <a:close/>
              </a:path>
            </a:pathLst>
          </a:custGeom>
          <a:blipFill>
            <a:blip r:embed="rId5"/>
            <a:stretch>
              <a:fillRect/>
            </a:stretch>
          </a:blipFill>
        </p:spPr>
        <p:txBody>
          <a:bodyPr/>
          <a:lstStyle/>
          <a:p>
            <a:endParaRPr lang="en-US"/>
          </a:p>
        </p:txBody>
      </p:sp>
      <p:sp>
        <p:nvSpPr>
          <p:cNvPr id="15" name="Freeform 15">
            <a:extLst>
              <a:ext uri="{FF2B5EF4-FFF2-40B4-BE49-F238E27FC236}">
                <a16:creationId xmlns:a16="http://schemas.microsoft.com/office/drawing/2014/main" id="{8860E24D-3D4A-E931-CBC7-E639CA41A91B}"/>
              </a:ext>
            </a:extLst>
          </p:cNvPr>
          <p:cNvSpPr/>
          <p:nvPr/>
        </p:nvSpPr>
        <p:spPr>
          <a:xfrm rot="-941928">
            <a:off x="2953672" y="-218611"/>
            <a:ext cx="835498" cy="1602074"/>
          </a:xfrm>
          <a:custGeom>
            <a:avLst/>
            <a:gdLst/>
            <a:ahLst/>
            <a:cxnLst/>
            <a:rect l="l" t="t" r="r" b="b"/>
            <a:pathLst>
              <a:path w="835498" h="1602074">
                <a:moveTo>
                  <a:pt x="0" y="0"/>
                </a:moveTo>
                <a:lnTo>
                  <a:pt x="835498" y="0"/>
                </a:lnTo>
                <a:lnTo>
                  <a:pt x="835498" y="1602073"/>
                </a:lnTo>
                <a:lnTo>
                  <a:pt x="0" y="1602073"/>
                </a:lnTo>
                <a:lnTo>
                  <a:pt x="0" y="0"/>
                </a:lnTo>
                <a:close/>
              </a:path>
            </a:pathLst>
          </a:custGeom>
          <a:blipFill>
            <a:blip r:embed="rId6"/>
            <a:stretch>
              <a:fillRect/>
            </a:stretch>
          </a:blipFill>
        </p:spPr>
        <p:txBody>
          <a:bodyPr/>
          <a:lstStyle/>
          <a:p>
            <a:endParaRPr lang="en-US"/>
          </a:p>
        </p:txBody>
      </p:sp>
      <p:sp>
        <p:nvSpPr>
          <p:cNvPr id="16" name="Freeform 16">
            <a:extLst>
              <a:ext uri="{FF2B5EF4-FFF2-40B4-BE49-F238E27FC236}">
                <a16:creationId xmlns:a16="http://schemas.microsoft.com/office/drawing/2014/main" id="{E006B078-6AD6-1077-2C65-7F70B95D4275}"/>
              </a:ext>
            </a:extLst>
          </p:cNvPr>
          <p:cNvSpPr/>
          <p:nvPr/>
        </p:nvSpPr>
        <p:spPr>
          <a:xfrm>
            <a:off x="-281892" y="6881003"/>
            <a:ext cx="989057" cy="931554"/>
          </a:xfrm>
          <a:custGeom>
            <a:avLst/>
            <a:gdLst/>
            <a:ahLst/>
            <a:cxnLst/>
            <a:rect l="l" t="t" r="r" b="b"/>
            <a:pathLst>
              <a:path w="989057" h="931554">
                <a:moveTo>
                  <a:pt x="0" y="0"/>
                </a:moveTo>
                <a:lnTo>
                  <a:pt x="989058" y="0"/>
                </a:lnTo>
                <a:lnTo>
                  <a:pt x="989058" y="931554"/>
                </a:lnTo>
                <a:lnTo>
                  <a:pt x="0" y="931554"/>
                </a:lnTo>
                <a:lnTo>
                  <a:pt x="0" y="0"/>
                </a:lnTo>
                <a:close/>
              </a:path>
            </a:pathLst>
          </a:custGeom>
          <a:blipFill>
            <a:blip r:embed="rId7"/>
            <a:stretch>
              <a:fillRect/>
            </a:stretch>
          </a:blipFill>
        </p:spPr>
        <p:txBody>
          <a:bodyPr/>
          <a:lstStyle/>
          <a:p>
            <a:endParaRPr lang="en-US"/>
          </a:p>
        </p:txBody>
      </p:sp>
      <p:sp>
        <p:nvSpPr>
          <p:cNvPr id="17" name="Freeform 17">
            <a:extLst>
              <a:ext uri="{FF2B5EF4-FFF2-40B4-BE49-F238E27FC236}">
                <a16:creationId xmlns:a16="http://schemas.microsoft.com/office/drawing/2014/main" id="{52DF1F87-A112-544F-A203-DA5AEC15FFA6}"/>
              </a:ext>
            </a:extLst>
          </p:cNvPr>
          <p:cNvSpPr/>
          <p:nvPr/>
        </p:nvSpPr>
        <p:spPr>
          <a:xfrm>
            <a:off x="16728581" y="7280319"/>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8"/>
            <a:stretch>
              <a:fillRect/>
            </a:stretch>
          </a:blipFill>
        </p:spPr>
        <p:txBody>
          <a:bodyPr/>
          <a:lstStyle/>
          <a:p>
            <a:endParaRPr lang="en-US"/>
          </a:p>
        </p:txBody>
      </p:sp>
      <p:sp>
        <p:nvSpPr>
          <p:cNvPr id="18" name="Freeform 18">
            <a:extLst>
              <a:ext uri="{FF2B5EF4-FFF2-40B4-BE49-F238E27FC236}">
                <a16:creationId xmlns:a16="http://schemas.microsoft.com/office/drawing/2014/main" id="{B555570D-3633-8F31-00EC-27A39AF9C350}"/>
              </a:ext>
            </a:extLst>
          </p:cNvPr>
          <p:cNvSpPr/>
          <p:nvPr/>
        </p:nvSpPr>
        <p:spPr>
          <a:xfrm>
            <a:off x="14484896" y="-418069"/>
            <a:ext cx="850955" cy="836137"/>
          </a:xfrm>
          <a:custGeom>
            <a:avLst/>
            <a:gdLst/>
            <a:ahLst/>
            <a:cxnLst/>
            <a:rect l="l" t="t" r="r" b="b"/>
            <a:pathLst>
              <a:path w="850955" h="836137">
                <a:moveTo>
                  <a:pt x="0" y="0"/>
                </a:moveTo>
                <a:lnTo>
                  <a:pt x="850955" y="0"/>
                </a:lnTo>
                <a:lnTo>
                  <a:pt x="850955" y="836138"/>
                </a:lnTo>
                <a:lnTo>
                  <a:pt x="0" y="836138"/>
                </a:lnTo>
                <a:lnTo>
                  <a:pt x="0" y="0"/>
                </a:lnTo>
                <a:close/>
              </a:path>
            </a:pathLst>
          </a:custGeom>
          <a:blipFill>
            <a:blip r:embed="rId9"/>
            <a:stretch>
              <a:fillRect/>
            </a:stretch>
          </a:blipFill>
        </p:spPr>
        <p:txBody>
          <a:bodyPr/>
          <a:lstStyle/>
          <a:p>
            <a:endParaRPr lang="en-US"/>
          </a:p>
        </p:txBody>
      </p:sp>
    </p:spTree>
    <p:extLst>
      <p:ext uri="{BB962C8B-B14F-4D97-AF65-F5344CB8AC3E}">
        <p14:creationId xmlns:p14="http://schemas.microsoft.com/office/powerpoint/2010/main" val="58172437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p:cNvGrpSpPr/>
        <p:nvPr/>
      </p:nvGrpSpPr>
      <p:grpSpPr>
        <a:xfrm>
          <a:off x="0" y="0"/>
          <a:ext cx="0" cy="0"/>
          <a:chOff x="0" y="0"/>
          <a:chExt cx="0" cy="0"/>
        </a:xfrm>
      </p:grpSpPr>
      <p:sp>
        <p:nvSpPr>
          <p:cNvPr id="2" name="Freeform 2"/>
          <p:cNvSpPr/>
          <p:nvPr/>
        </p:nvSpPr>
        <p:spPr>
          <a:xfrm>
            <a:off x="-1056039" y="-1077267"/>
            <a:ext cx="4641250" cy="4211934"/>
          </a:xfrm>
          <a:custGeom>
            <a:avLst/>
            <a:gdLst/>
            <a:ahLst/>
            <a:cxnLst/>
            <a:rect l="l" t="t" r="r" b="b"/>
            <a:pathLst>
              <a:path w="4641250" h="4211934">
                <a:moveTo>
                  <a:pt x="0" y="0"/>
                </a:moveTo>
                <a:lnTo>
                  <a:pt x="4641250" y="0"/>
                </a:lnTo>
                <a:lnTo>
                  <a:pt x="4641250" y="4211934"/>
                </a:lnTo>
                <a:lnTo>
                  <a:pt x="0" y="4211934"/>
                </a:lnTo>
                <a:lnTo>
                  <a:pt x="0" y="0"/>
                </a:lnTo>
                <a:close/>
              </a:path>
            </a:pathLst>
          </a:custGeom>
          <a:blipFill>
            <a:blip r:embed="rId2"/>
            <a:stretch>
              <a:fillRect/>
            </a:stretch>
          </a:blipFill>
        </p:spPr>
        <p:txBody>
          <a:bodyPr/>
          <a:lstStyle/>
          <a:p>
            <a:endParaRPr lang="en-US"/>
          </a:p>
        </p:txBody>
      </p:sp>
      <p:sp>
        <p:nvSpPr>
          <p:cNvPr id="3" name="Freeform 3"/>
          <p:cNvSpPr/>
          <p:nvPr/>
        </p:nvSpPr>
        <p:spPr>
          <a:xfrm>
            <a:off x="13422249" y="4759829"/>
            <a:ext cx="7674102" cy="8229600"/>
          </a:xfrm>
          <a:custGeom>
            <a:avLst/>
            <a:gdLst/>
            <a:ahLst/>
            <a:cxnLst/>
            <a:rect l="l" t="t" r="r" b="b"/>
            <a:pathLst>
              <a:path w="7674102" h="8229600">
                <a:moveTo>
                  <a:pt x="0" y="0"/>
                </a:moveTo>
                <a:lnTo>
                  <a:pt x="7674102" y="0"/>
                </a:lnTo>
                <a:lnTo>
                  <a:pt x="7674102" y="8229600"/>
                </a:lnTo>
                <a:lnTo>
                  <a:pt x="0" y="8229600"/>
                </a:lnTo>
                <a:lnTo>
                  <a:pt x="0" y="0"/>
                </a:lnTo>
                <a:close/>
              </a:path>
            </a:pathLst>
          </a:custGeom>
          <a:blipFill>
            <a:blip r:embed="rId3"/>
            <a:stretch>
              <a:fillRect/>
            </a:stretch>
          </a:blipFill>
        </p:spPr>
        <p:txBody>
          <a:bodyPr/>
          <a:lstStyle/>
          <a:p>
            <a:endParaRPr lang="en-US"/>
          </a:p>
        </p:txBody>
      </p:sp>
      <p:sp>
        <p:nvSpPr>
          <p:cNvPr id="4" name="Freeform 4"/>
          <p:cNvSpPr/>
          <p:nvPr/>
        </p:nvSpPr>
        <p:spPr>
          <a:xfrm rot="-5314299">
            <a:off x="-2062633" y="6359657"/>
            <a:ext cx="6654437" cy="6446486"/>
          </a:xfrm>
          <a:custGeom>
            <a:avLst/>
            <a:gdLst/>
            <a:ahLst/>
            <a:cxnLst/>
            <a:rect l="l" t="t" r="r" b="b"/>
            <a:pathLst>
              <a:path w="6654437" h="6446486">
                <a:moveTo>
                  <a:pt x="0" y="0"/>
                </a:moveTo>
                <a:lnTo>
                  <a:pt x="6654437" y="0"/>
                </a:lnTo>
                <a:lnTo>
                  <a:pt x="6654437" y="6446485"/>
                </a:lnTo>
                <a:lnTo>
                  <a:pt x="0" y="6446485"/>
                </a:lnTo>
                <a:lnTo>
                  <a:pt x="0" y="0"/>
                </a:lnTo>
                <a:close/>
              </a:path>
            </a:pathLst>
          </a:custGeom>
          <a:blipFill>
            <a:blip r:embed="rId4"/>
            <a:stretch>
              <a:fillRect/>
            </a:stretch>
          </a:blipFill>
        </p:spPr>
        <p:txBody>
          <a:bodyPr/>
          <a:lstStyle/>
          <a:p>
            <a:endParaRPr lang="en-US"/>
          </a:p>
        </p:txBody>
      </p:sp>
      <p:sp>
        <p:nvSpPr>
          <p:cNvPr id="5" name="Freeform 5"/>
          <p:cNvSpPr/>
          <p:nvPr/>
        </p:nvSpPr>
        <p:spPr>
          <a:xfrm rot="122150">
            <a:off x="11134991" y="-4166473"/>
            <a:ext cx="7153009" cy="6178411"/>
          </a:xfrm>
          <a:custGeom>
            <a:avLst/>
            <a:gdLst/>
            <a:ahLst/>
            <a:cxnLst/>
            <a:rect l="l" t="t" r="r" b="b"/>
            <a:pathLst>
              <a:path w="7153009" h="6178411">
                <a:moveTo>
                  <a:pt x="0" y="0"/>
                </a:moveTo>
                <a:lnTo>
                  <a:pt x="7153009" y="0"/>
                </a:lnTo>
                <a:lnTo>
                  <a:pt x="7153009" y="6178411"/>
                </a:lnTo>
                <a:lnTo>
                  <a:pt x="0" y="6178411"/>
                </a:lnTo>
                <a:lnTo>
                  <a:pt x="0" y="0"/>
                </a:lnTo>
                <a:close/>
              </a:path>
            </a:pathLst>
          </a:custGeom>
          <a:blipFill>
            <a:blip r:embed="rId5"/>
            <a:stretch>
              <a:fillRect/>
            </a:stretch>
          </a:blipFill>
        </p:spPr>
        <p:txBody>
          <a:bodyPr/>
          <a:lstStyle/>
          <a:p>
            <a:endParaRPr lang="en-US"/>
          </a:p>
        </p:txBody>
      </p:sp>
      <p:sp>
        <p:nvSpPr>
          <p:cNvPr id="6" name="TextBox 6"/>
          <p:cNvSpPr txBox="1"/>
          <p:nvPr/>
        </p:nvSpPr>
        <p:spPr>
          <a:xfrm>
            <a:off x="2743200" y="2703787"/>
            <a:ext cx="12512487" cy="500137"/>
          </a:xfrm>
          <a:prstGeom prst="rect">
            <a:avLst/>
          </a:prstGeom>
        </p:spPr>
        <p:txBody>
          <a:bodyPr lIns="0" tIns="0" rIns="0" bIns="0" rtlCol="0" anchor="t">
            <a:spAutoFit/>
          </a:bodyPr>
          <a:lstStyle/>
          <a:p>
            <a:pPr algn="ctr">
              <a:lnSpc>
                <a:spcPts val="5241"/>
              </a:lnSpc>
            </a:pPr>
            <a:r>
              <a:rPr lang="en-US" sz="4200" dirty="0">
                <a:solidFill>
                  <a:schemeClr val="accent4"/>
                </a:solidFill>
                <a:latin typeface="Mokoto"/>
                <a:ea typeface="Mokoto"/>
                <a:cs typeface="Mokoto"/>
                <a:sym typeface="Mokoto"/>
              </a:rPr>
              <a:t>MULTI AGENT SYSTEMS(MAS)</a:t>
            </a:r>
          </a:p>
        </p:txBody>
      </p:sp>
      <p:sp>
        <p:nvSpPr>
          <p:cNvPr id="7" name="TextBox 7"/>
          <p:cNvSpPr txBox="1"/>
          <p:nvPr/>
        </p:nvSpPr>
        <p:spPr>
          <a:xfrm>
            <a:off x="2362200" y="4163475"/>
            <a:ext cx="12893487" cy="3877985"/>
          </a:xfrm>
          <a:prstGeom prst="rect">
            <a:avLst/>
          </a:prstGeom>
        </p:spPr>
        <p:txBody>
          <a:bodyPr wrap="square" lIns="0" tIns="0" rIns="0" bIns="0" rtlCol="0" anchor="t">
            <a:spAutoFit/>
          </a:bodyPr>
          <a:lstStyle/>
          <a:p>
            <a:pPr algn="just" rtl="1"/>
            <a:r>
              <a:rPr lang="fa-IR" sz="3600" dirty="0">
                <a:solidFill>
                  <a:schemeClr val="bg1"/>
                </a:solidFill>
                <a:cs typeface="2  Elm Border" panose="00000400000000000000" pitchFamily="2" charset="-78"/>
              </a:rPr>
              <a:t>مجموعه‌ای از چندین عامل هوشمند است که به‌طور مشترک برای انجام وظایفی به نمایندگی از یک کاربر یا سیستم دیگر همکاری می‌کنند.هر عامل ویژگی‌های منحصربه‌فرد خود را دارد اما تمام عامل‌ها به صورت تیمی و هماهنگ عمل می‌کنند تا به اهداف کلی سیستم برسند.</a:t>
            </a:r>
          </a:p>
          <a:p>
            <a:pPr algn="just" rtl="1"/>
            <a:r>
              <a:rPr lang="fa-IR" sz="3600" dirty="0">
                <a:solidFill>
                  <a:schemeClr val="bg1"/>
                </a:solidFill>
                <a:cs typeface="2  Elm Border" panose="00000400000000000000" pitchFamily="2" charset="-78"/>
              </a:rPr>
              <a:t>سیستم‌های چندعاملی به‌ویژه در حل مسائل بزرگ و پیچیده کاربرد دارند، چرا که می‌توانند وظایف کلان را به زیرمسئله‌های کوچکتر تقسیم و آن‌ها را همزمان انجام دهند</a:t>
            </a:r>
            <a:r>
              <a:rPr lang="en-US" sz="2400" dirty="0">
                <a:solidFill>
                  <a:schemeClr val="bg1"/>
                </a:solidFill>
                <a:cs typeface="2  Elm Border" panose="00000400000000000000" pitchFamily="2" charset="-78"/>
              </a:rPr>
              <a:t>.</a:t>
            </a:r>
            <a:endParaRPr lang="en-US" sz="2100" dirty="0">
              <a:solidFill>
                <a:schemeClr val="bg1"/>
              </a:solidFill>
              <a:latin typeface="Montserrat"/>
              <a:ea typeface="Montserrat"/>
              <a:cs typeface="2  Elm Border" panose="00000400000000000000" pitchFamily="2" charset="-78"/>
              <a:sym typeface="Montserrat"/>
            </a:endParaRPr>
          </a:p>
        </p:txBody>
      </p:sp>
      <p:sp>
        <p:nvSpPr>
          <p:cNvPr id="8" name="Freeform 8"/>
          <p:cNvSpPr/>
          <p:nvPr/>
        </p:nvSpPr>
        <p:spPr>
          <a:xfrm rot="1392916">
            <a:off x="3771088" y="8221451"/>
            <a:ext cx="1032424" cy="1155160"/>
          </a:xfrm>
          <a:custGeom>
            <a:avLst/>
            <a:gdLst/>
            <a:ahLst/>
            <a:cxnLst/>
            <a:rect l="l" t="t" r="r" b="b"/>
            <a:pathLst>
              <a:path w="1032424" h="1155160">
                <a:moveTo>
                  <a:pt x="0" y="0"/>
                </a:moveTo>
                <a:lnTo>
                  <a:pt x="1032424" y="0"/>
                </a:lnTo>
                <a:lnTo>
                  <a:pt x="1032424" y="1155159"/>
                </a:lnTo>
                <a:lnTo>
                  <a:pt x="0" y="1155159"/>
                </a:lnTo>
                <a:lnTo>
                  <a:pt x="0" y="0"/>
                </a:lnTo>
                <a:close/>
              </a:path>
            </a:pathLst>
          </a:custGeom>
          <a:blipFill>
            <a:blip r:embed="rId6"/>
            <a:stretch>
              <a:fillRect/>
            </a:stretch>
          </a:blipFill>
        </p:spPr>
        <p:txBody>
          <a:bodyPr/>
          <a:lstStyle/>
          <a:p>
            <a:endParaRPr lang="en-US"/>
          </a:p>
        </p:txBody>
      </p:sp>
      <p:sp>
        <p:nvSpPr>
          <p:cNvPr id="9" name="Freeform 9"/>
          <p:cNvSpPr/>
          <p:nvPr/>
        </p:nvSpPr>
        <p:spPr>
          <a:xfrm rot="-1600701">
            <a:off x="16471885" y="2037906"/>
            <a:ext cx="1207461" cy="1277736"/>
          </a:xfrm>
          <a:custGeom>
            <a:avLst/>
            <a:gdLst/>
            <a:ahLst/>
            <a:cxnLst/>
            <a:rect l="l" t="t" r="r" b="b"/>
            <a:pathLst>
              <a:path w="1207461" h="1277736">
                <a:moveTo>
                  <a:pt x="0" y="0"/>
                </a:moveTo>
                <a:lnTo>
                  <a:pt x="1207460" y="0"/>
                </a:lnTo>
                <a:lnTo>
                  <a:pt x="1207460" y="1277737"/>
                </a:lnTo>
                <a:lnTo>
                  <a:pt x="0" y="1277737"/>
                </a:lnTo>
                <a:lnTo>
                  <a:pt x="0" y="0"/>
                </a:lnTo>
                <a:close/>
              </a:path>
            </a:pathLst>
          </a:custGeom>
          <a:blipFill>
            <a:blip r:embed="rId7"/>
            <a:stretch>
              <a:fillRect/>
            </a:stretch>
          </a:blipFill>
        </p:spPr>
        <p:txBody>
          <a:bodyPr/>
          <a:lstStyle/>
          <a:p>
            <a:endParaRPr lang="en-US"/>
          </a:p>
        </p:txBody>
      </p:sp>
      <p:sp>
        <p:nvSpPr>
          <p:cNvPr id="10" name="Freeform 10"/>
          <p:cNvSpPr/>
          <p:nvPr/>
        </p:nvSpPr>
        <p:spPr>
          <a:xfrm rot="1558470">
            <a:off x="12277033" y="8603576"/>
            <a:ext cx="797660" cy="847448"/>
          </a:xfrm>
          <a:custGeom>
            <a:avLst/>
            <a:gdLst/>
            <a:ahLst/>
            <a:cxnLst/>
            <a:rect l="l" t="t" r="r" b="b"/>
            <a:pathLst>
              <a:path w="797660" h="847448">
                <a:moveTo>
                  <a:pt x="0" y="0"/>
                </a:moveTo>
                <a:lnTo>
                  <a:pt x="797660" y="0"/>
                </a:lnTo>
                <a:lnTo>
                  <a:pt x="797660" y="847448"/>
                </a:lnTo>
                <a:lnTo>
                  <a:pt x="0" y="847448"/>
                </a:lnTo>
                <a:lnTo>
                  <a:pt x="0" y="0"/>
                </a:lnTo>
                <a:close/>
              </a:path>
            </a:pathLst>
          </a:custGeom>
          <a:blipFill>
            <a:blip r:embed="rId8"/>
            <a:stretch>
              <a:fillRect/>
            </a:stretch>
          </a:blipFill>
        </p:spPr>
        <p:txBody>
          <a:bodyPr/>
          <a:lstStyle/>
          <a:p>
            <a:endParaRPr lang="en-US"/>
          </a:p>
        </p:txBody>
      </p:sp>
      <p:sp>
        <p:nvSpPr>
          <p:cNvPr id="11" name="Freeform 11"/>
          <p:cNvSpPr/>
          <p:nvPr/>
        </p:nvSpPr>
        <p:spPr>
          <a:xfrm>
            <a:off x="1264586" y="2119992"/>
            <a:ext cx="922118" cy="945762"/>
          </a:xfrm>
          <a:custGeom>
            <a:avLst/>
            <a:gdLst/>
            <a:ahLst/>
            <a:cxnLst/>
            <a:rect l="l" t="t" r="r" b="b"/>
            <a:pathLst>
              <a:path w="922118" h="945762">
                <a:moveTo>
                  <a:pt x="0" y="0"/>
                </a:moveTo>
                <a:lnTo>
                  <a:pt x="922118" y="0"/>
                </a:lnTo>
                <a:lnTo>
                  <a:pt x="922118" y="945762"/>
                </a:lnTo>
                <a:lnTo>
                  <a:pt x="0" y="945762"/>
                </a:lnTo>
                <a:lnTo>
                  <a:pt x="0" y="0"/>
                </a:lnTo>
                <a:close/>
              </a:path>
            </a:pathLst>
          </a:custGeom>
          <a:blipFill>
            <a:blip r:embed="rId9"/>
            <a:stretch>
              <a:fillRect/>
            </a:stretch>
          </a:blipFill>
        </p:spPr>
        <p:txBody>
          <a:bodyPr/>
          <a:lstStyle/>
          <a:p>
            <a:endParaRPr lang="en-US"/>
          </a:p>
        </p:txBody>
      </p:sp>
      <p:sp>
        <p:nvSpPr>
          <p:cNvPr id="12" name="Freeform 12"/>
          <p:cNvSpPr/>
          <p:nvPr/>
        </p:nvSpPr>
        <p:spPr>
          <a:xfrm rot="-1494861">
            <a:off x="3786372" y="719900"/>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10"/>
            <a:stretch>
              <a:fillRect/>
            </a:stretch>
          </a:blipFill>
        </p:spPr>
        <p:txBody>
          <a:bodyPr/>
          <a:lstStyle/>
          <a:p>
            <a:endParaRPr lang="en-US"/>
          </a:p>
        </p:txBody>
      </p:sp>
      <p:sp>
        <p:nvSpPr>
          <p:cNvPr id="13" name="Freeform 13"/>
          <p:cNvSpPr/>
          <p:nvPr/>
        </p:nvSpPr>
        <p:spPr>
          <a:xfrm>
            <a:off x="825154" y="6176370"/>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11"/>
            <a:stretch>
              <a:fillRect/>
            </a:stretch>
          </a:blipFill>
        </p:spPr>
        <p:txBody>
          <a:bodyPr/>
          <a:lstStyle/>
          <a:p>
            <a:endParaRPr lang="en-US"/>
          </a:p>
        </p:txBody>
      </p:sp>
      <p:sp>
        <p:nvSpPr>
          <p:cNvPr id="14" name="Freeform 14"/>
          <p:cNvSpPr/>
          <p:nvPr/>
        </p:nvSpPr>
        <p:spPr>
          <a:xfrm>
            <a:off x="15478966" y="4675971"/>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12"/>
            <a:stretch>
              <a:fillRect/>
            </a:stretch>
          </a:blipFill>
        </p:spPr>
        <p:txBody>
          <a:bodyPr/>
          <a:lstStyle/>
          <a:p>
            <a:endParaRPr lang="en-US"/>
          </a:p>
        </p:txBody>
      </p:sp>
      <p:sp>
        <p:nvSpPr>
          <p:cNvPr id="15" name="Freeform 15"/>
          <p:cNvSpPr/>
          <p:nvPr/>
        </p:nvSpPr>
        <p:spPr>
          <a:xfrm>
            <a:off x="14286018" y="1834856"/>
            <a:ext cx="580378" cy="570272"/>
          </a:xfrm>
          <a:custGeom>
            <a:avLst/>
            <a:gdLst/>
            <a:ahLst/>
            <a:cxnLst/>
            <a:rect l="l" t="t" r="r" b="b"/>
            <a:pathLst>
              <a:path w="580378" h="570272">
                <a:moveTo>
                  <a:pt x="0" y="0"/>
                </a:moveTo>
                <a:lnTo>
                  <a:pt x="580378" y="0"/>
                </a:lnTo>
                <a:lnTo>
                  <a:pt x="580378" y="570272"/>
                </a:lnTo>
                <a:lnTo>
                  <a:pt x="0" y="570272"/>
                </a:lnTo>
                <a:lnTo>
                  <a:pt x="0" y="0"/>
                </a:lnTo>
                <a:close/>
              </a:path>
            </a:pathLst>
          </a:custGeom>
          <a:blipFill>
            <a:blip r:embed="rId13"/>
            <a:stretch>
              <a:fillRect/>
            </a:stretch>
          </a:blipFill>
        </p:spPr>
        <p:txBody>
          <a:bodyPr/>
          <a:lstStyle/>
          <a:p>
            <a:endParaRPr lang="en-US"/>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38887D6E-B4C9-7369-3837-D550869595CE}"/>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07F38D15-0F81-D7D4-6909-2C9D45B3D85E}"/>
              </a:ext>
            </a:extLst>
          </p:cNvPr>
          <p:cNvSpPr txBox="1"/>
          <p:nvPr/>
        </p:nvSpPr>
        <p:spPr>
          <a:xfrm>
            <a:off x="1294582" y="4145901"/>
            <a:ext cx="3216353"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Simple Reflex Agent</a:t>
            </a:r>
            <a:endParaRPr lang="en-US" sz="2000" dirty="0">
              <a:solidFill>
                <a:schemeClr val="bg1"/>
              </a:solidFill>
              <a:latin typeface="Mokoto" panose="020B0604020202020204" charset="0"/>
              <a:ea typeface="Mokoto"/>
              <a:cs typeface="Mokoto"/>
              <a:sym typeface="Mokoto"/>
            </a:endParaRPr>
          </a:p>
        </p:txBody>
      </p:sp>
      <p:sp>
        <p:nvSpPr>
          <p:cNvPr id="3" name="TextBox 3">
            <a:extLst>
              <a:ext uri="{FF2B5EF4-FFF2-40B4-BE49-F238E27FC236}">
                <a16:creationId xmlns:a16="http://schemas.microsoft.com/office/drawing/2014/main" id="{80D57050-1D24-83F9-CDA8-D14B4709518A}"/>
              </a:ext>
            </a:extLst>
          </p:cNvPr>
          <p:cNvSpPr txBox="1"/>
          <p:nvPr/>
        </p:nvSpPr>
        <p:spPr>
          <a:xfrm>
            <a:off x="8360277" y="4130577"/>
            <a:ext cx="3216353"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Goal-Based Agent</a:t>
            </a:r>
            <a:endParaRPr lang="en-US" sz="2000" dirty="0">
              <a:solidFill>
                <a:schemeClr val="bg1"/>
              </a:solidFill>
              <a:latin typeface="Mokoto" panose="020B0604020202020204" charset="0"/>
              <a:ea typeface="Mokoto"/>
              <a:cs typeface="Mokoto"/>
              <a:sym typeface="Mokoto"/>
            </a:endParaRPr>
          </a:p>
        </p:txBody>
      </p:sp>
      <p:sp>
        <p:nvSpPr>
          <p:cNvPr id="4" name="TextBox 4">
            <a:extLst>
              <a:ext uri="{FF2B5EF4-FFF2-40B4-BE49-F238E27FC236}">
                <a16:creationId xmlns:a16="http://schemas.microsoft.com/office/drawing/2014/main" id="{684B82CF-A0E3-AC55-5BC0-C9492E752D2A}"/>
              </a:ext>
            </a:extLst>
          </p:cNvPr>
          <p:cNvSpPr txBox="1"/>
          <p:nvPr/>
        </p:nvSpPr>
        <p:spPr>
          <a:xfrm>
            <a:off x="4997494" y="4130577"/>
            <a:ext cx="2703164"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Model-Based Reflex Agent</a:t>
            </a:r>
            <a:endParaRPr lang="en-US" sz="2000" dirty="0">
              <a:solidFill>
                <a:schemeClr val="bg1"/>
              </a:solidFill>
              <a:latin typeface="Mokoto" panose="020B0604020202020204" charset="0"/>
              <a:ea typeface="Mokoto"/>
              <a:cs typeface="Mokoto"/>
              <a:sym typeface="Mokoto"/>
            </a:endParaRPr>
          </a:p>
        </p:txBody>
      </p:sp>
      <p:sp>
        <p:nvSpPr>
          <p:cNvPr id="5" name="TextBox 5">
            <a:extLst>
              <a:ext uri="{FF2B5EF4-FFF2-40B4-BE49-F238E27FC236}">
                <a16:creationId xmlns:a16="http://schemas.microsoft.com/office/drawing/2014/main" id="{277A9FEC-4E35-6682-5C57-DA437B47FACE}"/>
              </a:ext>
            </a:extLst>
          </p:cNvPr>
          <p:cNvSpPr txBox="1"/>
          <p:nvPr/>
        </p:nvSpPr>
        <p:spPr>
          <a:xfrm>
            <a:off x="11994564" y="4130575"/>
            <a:ext cx="2703164"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Utility-Based Agent</a:t>
            </a:r>
            <a:endParaRPr lang="en-US" sz="2000" dirty="0">
              <a:solidFill>
                <a:schemeClr val="bg1"/>
              </a:solidFill>
              <a:latin typeface="Mokoto" panose="020B0604020202020204" charset="0"/>
              <a:ea typeface="Mokoto"/>
              <a:cs typeface="Mokoto"/>
              <a:sym typeface="Mokoto"/>
            </a:endParaRPr>
          </a:p>
        </p:txBody>
      </p:sp>
      <p:sp>
        <p:nvSpPr>
          <p:cNvPr id="6" name="TextBox 6">
            <a:extLst>
              <a:ext uri="{FF2B5EF4-FFF2-40B4-BE49-F238E27FC236}">
                <a16:creationId xmlns:a16="http://schemas.microsoft.com/office/drawing/2014/main" id="{256A9AFD-B72D-E348-3A9D-3CB048F09629}"/>
              </a:ext>
            </a:extLst>
          </p:cNvPr>
          <p:cNvSpPr txBox="1"/>
          <p:nvPr/>
        </p:nvSpPr>
        <p:spPr>
          <a:xfrm>
            <a:off x="1420057" y="5172144"/>
            <a:ext cx="2802316" cy="2954655"/>
          </a:xfrm>
          <a:prstGeom prst="rect">
            <a:avLst/>
          </a:prstGeom>
        </p:spPr>
        <p:txBody>
          <a:bodyPr lIns="0" tIns="0" rIns="0" bIns="0" rtlCol="0" anchor="t">
            <a:spAutoFit/>
          </a:bodyPr>
          <a:lstStyle/>
          <a:p>
            <a:pPr algn="ctr" rtl="1"/>
            <a:r>
              <a:rPr lang="fa-IR" sz="3200" dirty="0">
                <a:solidFill>
                  <a:schemeClr val="bg1"/>
                </a:solidFill>
                <a:cs typeface="2  Elm Border" panose="00000400000000000000" pitchFamily="2" charset="-78"/>
              </a:rPr>
              <a:t>بدون حافظه داخلی و صرفاً بر اساس قوانین </a:t>
            </a:r>
            <a:endParaRPr lang="en-US" sz="3200" dirty="0">
              <a:solidFill>
                <a:schemeClr val="bg1"/>
              </a:solidFill>
              <a:cs typeface="2  Elm Border" panose="00000400000000000000" pitchFamily="2" charset="-78"/>
            </a:endParaRPr>
          </a:p>
          <a:p>
            <a:pPr algn="ctr" rtl="1"/>
            <a:r>
              <a:rPr lang="en-US" sz="3200" dirty="0">
                <a:solidFill>
                  <a:schemeClr val="bg1"/>
                </a:solidFill>
                <a:cs typeface="2  Elm Border" panose="00000400000000000000" pitchFamily="2" charset="-78"/>
              </a:rPr>
              <a:t>If-Then </a:t>
            </a:r>
            <a:r>
              <a:rPr lang="fa-IR" sz="3200" dirty="0">
                <a:solidFill>
                  <a:schemeClr val="bg1"/>
                </a:solidFill>
                <a:cs typeface="2  Elm Border" panose="00000400000000000000" pitchFamily="2" charset="-78"/>
              </a:rPr>
              <a:t>به ورودی‌های محیط پاسخ می‌دهد</a:t>
            </a:r>
            <a:endParaRPr lang="en-US" sz="2800" dirty="0">
              <a:solidFill>
                <a:schemeClr val="bg1"/>
              </a:solidFill>
              <a:latin typeface="Montserrat"/>
              <a:ea typeface="Montserrat"/>
              <a:cs typeface="2  Elm Border" panose="00000400000000000000" pitchFamily="2" charset="-78"/>
              <a:sym typeface="Montserrat"/>
            </a:endParaRPr>
          </a:p>
        </p:txBody>
      </p:sp>
      <p:sp>
        <p:nvSpPr>
          <p:cNvPr id="7" name="TextBox 7">
            <a:extLst>
              <a:ext uri="{FF2B5EF4-FFF2-40B4-BE49-F238E27FC236}">
                <a16:creationId xmlns:a16="http://schemas.microsoft.com/office/drawing/2014/main" id="{268772E6-53DA-6AE3-93B2-796330255181}"/>
              </a:ext>
            </a:extLst>
          </p:cNvPr>
          <p:cNvSpPr txBox="1"/>
          <p:nvPr/>
        </p:nvSpPr>
        <p:spPr>
          <a:xfrm>
            <a:off x="8567296" y="5143500"/>
            <a:ext cx="2802316" cy="4431983"/>
          </a:xfrm>
          <a:prstGeom prst="rect">
            <a:avLst/>
          </a:prstGeom>
        </p:spPr>
        <p:txBody>
          <a:bodyPr lIns="0" tIns="0" rIns="0" bIns="0" rtlCol="0" anchor="t">
            <a:spAutoFit/>
          </a:bodyPr>
          <a:lstStyle/>
          <a:p>
            <a:pPr algn="ctr"/>
            <a:r>
              <a:rPr lang="fa-IR" sz="3200" dirty="0">
                <a:solidFill>
                  <a:schemeClr val="bg1"/>
                </a:solidFill>
                <a:cs typeface="2  Elm Border" panose="00000400000000000000" pitchFamily="2" charset="-78"/>
              </a:rPr>
              <a:t>دارای اهداف مشخصی است و با استفاده از برنامه‌ریزی از میان اعمال ممکن، آن‌هایی را انتخاب می‌کند که به تحقق هدفش منتهی شوند</a:t>
            </a:r>
            <a:endParaRPr lang="en-US" sz="2800" dirty="0">
              <a:solidFill>
                <a:schemeClr val="bg1"/>
              </a:solidFill>
              <a:latin typeface="Montserrat"/>
              <a:ea typeface="Montserrat"/>
              <a:cs typeface="2  Elm Border" panose="00000400000000000000" pitchFamily="2" charset="-78"/>
              <a:sym typeface="Montserrat"/>
            </a:endParaRPr>
          </a:p>
        </p:txBody>
      </p:sp>
      <p:sp>
        <p:nvSpPr>
          <p:cNvPr id="8" name="TextBox 8">
            <a:extLst>
              <a:ext uri="{FF2B5EF4-FFF2-40B4-BE49-F238E27FC236}">
                <a16:creationId xmlns:a16="http://schemas.microsoft.com/office/drawing/2014/main" id="{1BAF6DC7-FDD7-C55F-BCDB-030E337B6704}"/>
              </a:ext>
            </a:extLst>
          </p:cNvPr>
          <p:cNvSpPr txBox="1"/>
          <p:nvPr/>
        </p:nvSpPr>
        <p:spPr>
          <a:xfrm>
            <a:off x="5158336" y="5172144"/>
            <a:ext cx="2381480" cy="3447098"/>
          </a:xfrm>
          <a:prstGeom prst="rect">
            <a:avLst/>
          </a:prstGeom>
        </p:spPr>
        <p:txBody>
          <a:bodyPr lIns="0" tIns="0" rIns="0" bIns="0" rtlCol="0" anchor="t">
            <a:spAutoFit/>
          </a:bodyPr>
          <a:lstStyle/>
          <a:p>
            <a:pPr algn="ctr"/>
            <a:r>
              <a:rPr lang="fa-IR" sz="3200" dirty="0">
                <a:solidFill>
                  <a:schemeClr val="bg1"/>
                </a:solidFill>
                <a:latin typeface="Mokoto" panose="020B0604020202020204" charset="0"/>
                <a:cs typeface="2  Elm Border" panose="00000400000000000000" pitchFamily="2" charset="-78"/>
              </a:rPr>
              <a:t>علاوه بر قوانین ،</a:t>
            </a:r>
            <a:r>
              <a:rPr lang="en-US" sz="3200" dirty="0">
                <a:solidFill>
                  <a:schemeClr val="bg1"/>
                </a:solidFill>
                <a:latin typeface="+mj-lt"/>
                <a:cs typeface="2  Elm Border" panose="00000400000000000000" pitchFamily="2" charset="-78"/>
              </a:rPr>
              <a:t>If-then</a:t>
            </a:r>
            <a:endParaRPr lang="en-US" sz="3200" dirty="0">
              <a:solidFill>
                <a:schemeClr val="bg1"/>
              </a:solidFill>
              <a:latin typeface="Mokoto" panose="020B0604020202020204" charset="0"/>
              <a:cs typeface="2  Elm Border" panose="00000400000000000000" pitchFamily="2" charset="-78"/>
            </a:endParaRPr>
          </a:p>
          <a:p>
            <a:pPr algn="ctr"/>
            <a:r>
              <a:rPr lang="fa-IR" sz="3200" dirty="0">
                <a:solidFill>
                  <a:schemeClr val="bg1"/>
                </a:solidFill>
                <a:latin typeface="Mokoto" panose="020B0604020202020204" charset="0"/>
                <a:cs typeface="2  Elm Border" panose="00000400000000000000" pitchFamily="2" charset="-78"/>
              </a:rPr>
              <a:t> مدلی از محیط را نگهداری می‌کند تا تصمیمات بهتری اتخاذ کند</a:t>
            </a:r>
            <a:endParaRPr lang="en-US" sz="2800" dirty="0">
              <a:solidFill>
                <a:schemeClr val="bg1"/>
              </a:solidFill>
              <a:latin typeface="Mokoto" panose="020B0604020202020204" charset="0"/>
              <a:ea typeface="Montserrat"/>
              <a:cs typeface="2  Elm Border" panose="00000400000000000000" pitchFamily="2" charset="-78"/>
              <a:sym typeface="Montserrat"/>
            </a:endParaRPr>
          </a:p>
        </p:txBody>
      </p:sp>
      <p:sp>
        <p:nvSpPr>
          <p:cNvPr id="9" name="TextBox 9">
            <a:extLst>
              <a:ext uri="{FF2B5EF4-FFF2-40B4-BE49-F238E27FC236}">
                <a16:creationId xmlns:a16="http://schemas.microsoft.com/office/drawing/2014/main" id="{6D4F58A3-9C30-3754-6819-515679F6DC52}"/>
              </a:ext>
            </a:extLst>
          </p:cNvPr>
          <p:cNvSpPr txBox="1"/>
          <p:nvPr/>
        </p:nvSpPr>
        <p:spPr>
          <a:xfrm>
            <a:off x="11884739" y="5143500"/>
            <a:ext cx="2703164" cy="2954655"/>
          </a:xfrm>
          <a:prstGeom prst="rect">
            <a:avLst/>
          </a:prstGeom>
        </p:spPr>
        <p:txBody>
          <a:bodyPr lIns="0" tIns="0" rIns="0" bIns="0" rtlCol="0" anchor="t">
            <a:spAutoFit/>
          </a:bodyPr>
          <a:lstStyle/>
          <a:p>
            <a:pPr algn="ctr" rtl="1"/>
            <a:r>
              <a:rPr lang="fa-IR" sz="3200" dirty="0">
                <a:solidFill>
                  <a:schemeClr val="bg1"/>
                </a:solidFill>
                <a:cs typeface="2  Elm Border" panose="00000400000000000000" pitchFamily="2" charset="-78"/>
              </a:rPr>
              <a:t>به‌جای تحقق یک هدف مشخص، تلاش می‌کند تابعی از معیارهای سود را بیشینه کند</a:t>
            </a:r>
            <a:endParaRPr lang="en-US" sz="2800" dirty="0">
              <a:solidFill>
                <a:schemeClr val="bg1"/>
              </a:solidFill>
              <a:latin typeface="Montserrat"/>
              <a:ea typeface="Montserrat"/>
              <a:cs typeface="2  Elm Border" panose="00000400000000000000" pitchFamily="2" charset="-78"/>
              <a:sym typeface="Montserrat"/>
            </a:endParaRPr>
          </a:p>
        </p:txBody>
      </p:sp>
      <p:sp>
        <p:nvSpPr>
          <p:cNvPr id="10" name="TextBox 10">
            <a:extLst>
              <a:ext uri="{FF2B5EF4-FFF2-40B4-BE49-F238E27FC236}">
                <a16:creationId xmlns:a16="http://schemas.microsoft.com/office/drawing/2014/main" id="{E68AA64A-D611-CA86-12BA-802380960B07}"/>
              </a:ext>
            </a:extLst>
          </p:cNvPr>
          <p:cNvSpPr txBox="1"/>
          <p:nvPr/>
        </p:nvSpPr>
        <p:spPr>
          <a:xfrm>
            <a:off x="2902759" y="2296231"/>
            <a:ext cx="12383702" cy="519373"/>
          </a:xfrm>
          <a:prstGeom prst="rect">
            <a:avLst/>
          </a:prstGeom>
        </p:spPr>
        <p:txBody>
          <a:bodyPr lIns="0" tIns="0" rIns="0" bIns="0" rtlCol="0" anchor="t">
            <a:spAutoFit/>
          </a:bodyPr>
          <a:lstStyle/>
          <a:p>
            <a:pPr algn="ctr">
              <a:lnSpc>
                <a:spcPts val="5391"/>
              </a:lnSpc>
            </a:pPr>
            <a:r>
              <a:rPr lang="en-US" sz="4319" dirty="0">
                <a:solidFill>
                  <a:schemeClr val="accent4"/>
                </a:solidFill>
                <a:latin typeface="Mokoto"/>
                <a:ea typeface="Mokoto"/>
                <a:cs typeface="Mokoto"/>
                <a:sym typeface="Mokoto"/>
              </a:rPr>
              <a:t>Agents </a:t>
            </a:r>
            <a:r>
              <a:rPr lang="en-US" sz="4319" dirty="0">
                <a:solidFill>
                  <a:schemeClr val="bg1"/>
                </a:solidFill>
                <a:latin typeface="Mokoto"/>
                <a:ea typeface="Mokoto"/>
                <a:cs typeface="Mokoto"/>
                <a:sym typeface="Mokoto"/>
              </a:rPr>
              <a:t>in</a:t>
            </a:r>
            <a:r>
              <a:rPr lang="en-US" sz="4319" dirty="0">
                <a:solidFill>
                  <a:schemeClr val="accent4"/>
                </a:solidFill>
                <a:latin typeface="Mokoto"/>
                <a:ea typeface="Mokoto"/>
                <a:cs typeface="Mokoto"/>
                <a:sym typeface="Mokoto"/>
              </a:rPr>
              <a:t> mas</a:t>
            </a:r>
          </a:p>
        </p:txBody>
      </p:sp>
      <p:sp>
        <p:nvSpPr>
          <p:cNvPr id="11" name="Freeform 11">
            <a:extLst>
              <a:ext uri="{FF2B5EF4-FFF2-40B4-BE49-F238E27FC236}">
                <a16:creationId xmlns:a16="http://schemas.microsoft.com/office/drawing/2014/main" id="{E131EF0E-6948-BFAB-EC91-80ED61CB8723}"/>
              </a:ext>
            </a:extLst>
          </p:cNvPr>
          <p:cNvSpPr/>
          <p:nvPr/>
        </p:nvSpPr>
        <p:spPr>
          <a:xfrm rot="1392916">
            <a:off x="910807" y="8671939"/>
            <a:ext cx="1158181" cy="1295867"/>
          </a:xfrm>
          <a:custGeom>
            <a:avLst/>
            <a:gdLst/>
            <a:ahLst/>
            <a:cxnLst/>
            <a:rect l="l" t="t" r="r" b="b"/>
            <a:pathLst>
              <a:path w="1158181" h="1295867">
                <a:moveTo>
                  <a:pt x="0" y="0"/>
                </a:moveTo>
                <a:lnTo>
                  <a:pt x="1158181" y="0"/>
                </a:lnTo>
                <a:lnTo>
                  <a:pt x="1158181" y="1295866"/>
                </a:lnTo>
                <a:lnTo>
                  <a:pt x="0" y="1295866"/>
                </a:lnTo>
                <a:lnTo>
                  <a:pt x="0" y="0"/>
                </a:lnTo>
                <a:close/>
              </a:path>
            </a:pathLst>
          </a:custGeom>
          <a:blipFill>
            <a:blip r:embed="rId2"/>
            <a:stretch>
              <a:fillRect/>
            </a:stretch>
          </a:blipFill>
        </p:spPr>
        <p:txBody>
          <a:bodyPr/>
          <a:lstStyle/>
          <a:p>
            <a:endParaRPr lang="en-US"/>
          </a:p>
        </p:txBody>
      </p:sp>
      <p:sp>
        <p:nvSpPr>
          <p:cNvPr id="12" name="Freeform 12">
            <a:extLst>
              <a:ext uri="{FF2B5EF4-FFF2-40B4-BE49-F238E27FC236}">
                <a16:creationId xmlns:a16="http://schemas.microsoft.com/office/drawing/2014/main" id="{FDFF4A18-05FB-3DB2-E86C-EB61ACED864F}"/>
              </a:ext>
            </a:extLst>
          </p:cNvPr>
          <p:cNvSpPr/>
          <p:nvPr/>
        </p:nvSpPr>
        <p:spPr>
          <a:xfrm rot="-1600701">
            <a:off x="16124851" y="1494613"/>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3"/>
            <a:stretch>
              <a:fillRect/>
            </a:stretch>
          </a:blipFill>
        </p:spPr>
        <p:txBody>
          <a:bodyPr/>
          <a:lstStyle/>
          <a:p>
            <a:endParaRPr lang="en-US"/>
          </a:p>
        </p:txBody>
      </p:sp>
      <p:sp>
        <p:nvSpPr>
          <p:cNvPr id="13" name="Freeform 13">
            <a:extLst>
              <a:ext uri="{FF2B5EF4-FFF2-40B4-BE49-F238E27FC236}">
                <a16:creationId xmlns:a16="http://schemas.microsoft.com/office/drawing/2014/main" id="{CC4C43B9-B22E-E095-77C3-571BB7E78AAE}"/>
              </a:ext>
            </a:extLst>
          </p:cNvPr>
          <p:cNvSpPr/>
          <p:nvPr/>
        </p:nvSpPr>
        <p:spPr>
          <a:xfrm rot="1558470">
            <a:off x="17350700" y="9361775"/>
            <a:ext cx="1129301" cy="1199788"/>
          </a:xfrm>
          <a:custGeom>
            <a:avLst/>
            <a:gdLst/>
            <a:ahLst/>
            <a:cxnLst/>
            <a:rect l="l" t="t" r="r" b="b"/>
            <a:pathLst>
              <a:path w="1129301" h="1199788">
                <a:moveTo>
                  <a:pt x="0" y="0"/>
                </a:moveTo>
                <a:lnTo>
                  <a:pt x="1129301" y="0"/>
                </a:lnTo>
                <a:lnTo>
                  <a:pt x="1129301" y="1199788"/>
                </a:lnTo>
                <a:lnTo>
                  <a:pt x="0" y="1199788"/>
                </a:lnTo>
                <a:lnTo>
                  <a:pt x="0" y="0"/>
                </a:lnTo>
                <a:close/>
              </a:path>
            </a:pathLst>
          </a:custGeom>
          <a:blipFill>
            <a:blip r:embed="rId4"/>
            <a:stretch>
              <a:fillRect/>
            </a:stretch>
          </a:blipFill>
        </p:spPr>
        <p:txBody>
          <a:bodyPr/>
          <a:lstStyle/>
          <a:p>
            <a:endParaRPr lang="en-US"/>
          </a:p>
        </p:txBody>
      </p:sp>
      <p:sp>
        <p:nvSpPr>
          <p:cNvPr id="14" name="Freeform 14">
            <a:extLst>
              <a:ext uri="{FF2B5EF4-FFF2-40B4-BE49-F238E27FC236}">
                <a16:creationId xmlns:a16="http://schemas.microsoft.com/office/drawing/2014/main" id="{5B612396-DEE6-1CCA-9D1D-92C636D93ECE}"/>
              </a:ext>
            </a:extLst>
          </p:cNvPr>
          <p:cNvSpPr/>
          <p:nvPr/>
        </p:nvSpPr>
        <p:spPr>
          <a:xfrm>
            <a:off x="589560" y="1466616"/>
            <a:ext cx="1112030" cy="1140544"/>
          </a:xfrm>
          <a:custGeom>
            <a:avLst/>
            <a:gdLst/>
            <a:ahLst/>
            <a:cxnLst/>
            <a:rect l="l" t="t" r="r" b="b"/>
            <a:pathLst>
              <a:path w="1112030" h="1140544">
                <a:moveTo>
                  <a:pt x="0" y="0"/>
                </a:moveTo>
                <a:lnTo>
                  <a:pt x="1112030" y="0"/>
                </a:lnTo>
                <a:lnTo>
                  <a:pt x="1112030" y="1140544"/>
                </a:lnTo>
                <a:lnTo>
                  <a:pt x="0" y="1140544"/>
                </a:lnTo>
                <a:lnTo>
                  <a:pt x="0" y="0"/>
                </a:lnTo>
                <a:close/>
              </a:path>
            </a:pathLst>
          </a:custGeom>
          <a:blipFill>
            <a:blip r:embed="rId5"/>
            <a:stretch>
              <a:fillRect/>
            </a:stretch>
          </a:blipFill>
        </p:spPr>
        <p:txBody>
          <a:bodyPr/>
          <a:lstStyle/>
          <a:p>
            <a:endParaRPr lang="en-US"/>
          </a:p>
        </p:txBody>
      </p:sp>
      <p:sp>
        <p:nvSpPr>
          <p:cNvPr id="15" name="Freeform 15">
            <a:extLst>
              <a:ext uri="{FF2B5EF4-FFF2-40B4-BE49-F238E27FC236}">
                <a16:creationId xmlns:a16="http://schemas.microsoft.com/office/drawing/2014/main" id="{2AD40861-A4FF-66AC-2CDC-0480EB63E509}"/>
              </a:ext>
            </a:extLst>
          </p:cNvPr>
          <p:cNvSpPr/>
          <p:nvPr/>
        </p:nvSpPr>
        <p:spPr>
          <a:xfrm rot="-941928">
            <a:off x="2953672" y="-218611"/>
            <a:ext cx="835498" cy="1602074"/>
          </a:xfrm>
          <a:custGeom>
            <a:avLst/>
            <a:gdLst/>
            <a:ahLst/>
            <a:cxnLst/>
            <a:rect l="l" t="t" r="r" b="b"/>
            <a:pathLst>
              <a:path w="835498" h="1602074">
                <a:moveTo>
                  <a:pt x="0" y="0"/>
                </a:moveTo>
                <a:lnTo>
                  <a:pt x="835498" y="0"/>
                </a:lnTo>
                <a:lnTo>
                  <a:pt x="835498" y="1602073"/>
                </a:lnTo>
                <a:lnTo>
                  <a:pt x="0" y="1602073"/>
                </a:lnTo>
                <a:lnTo>
                  <a:pt x="0" y="0"/>
                </a:lnTo>
                <a:close/>
              </a:path>
            </a:pathLst>
          </a:custGeom>
          <a:blipFill>
            <a:blip r:embed="rId6"/>
            <a:stretch>
              <a:fillRect/>
            </a:stretch>
          </a:blipFill>
        </p:spPr>
        <p:txBody>
          <a:bodyPr/>
          <a:lstStyle/>
          <a:p>
            <a:endParaRPr lang="en-US"/>
          </a:p>
        </p:txBody>
      </p:sp>
      <p:sp>
        <p:nvSpPr>
          <p:cNvPr id="16" name="Freeform 16">
            <a:extLst>
              <a:ext uri="{FF2B5EF4-FFF2-40B4-BE49-F238E27FC236}">
                <a16:creationId xmlns:a16="http://schemas.microsoft.com/office/drawing/2014/main" id="{3E08F147-72C1-F955-9FF3-6896AD8018A4}"/>
              </a:ext>
            </a:extLst>
          </p:cNvPr>
          <p:cNvSpPr/>
          <p:nvPr/>
        </p:nvSpPr>
        <p:spPr>
          <a:xfrm>
            <a:off x="-281892" y="6881003"/>
            <a:ext cx="989057" cy="931554"/>
          </a:xfrm>
          <a:custGeom>
            <a:avLst/>
            <a:gdLst/>
            <a:ahLst/>
            <a:cxnLst/>
            <a:rect l="l" t="t" r="r" b="b"/>
            <a:pathLst>
              <a:path w="989057" h="931554">
                <a:moveTo>
                  <a:pt x="0" y="0"/>
                </a:moveTo>
                <a:lnTo>
                  <a:pt x="989058" y="0"/>
                </a:lnTo>
                <a:lnTo>
                  <a:pt x="989058" y="931554"/>
                </a:lnTo>
                <a:lnTo>
                  <a:pt x="0" y="931554"/>
                </a:lnTo>
                <a:lnTo>
                  <a:pt x="0" y="0"/>
                </a:lnTo>
                <a:close/>
              </a:path>
            </a:pathLst>
          </a:custGeom>
          <a:blipFill>
            <a:blip r:embed="rId7"/>
            <a:stretch>
              <a:fillRect/>
            </a:stretch>
          </a:blipFill>
        </p:spPr>
        <p:txBody>
          <a:bodyPr/>
          <a:lstStyle/>
          <a:p>
            <a:endParaRPr lang="en-US"/>
          </a:p>
        </p:txBody>
      </p:sp>
      <p:sp>
        <p:nvSpPr>
          <p:cNvPr id="17" name="Freeform 17">
            <a:extLst>
              <a:ext uri="{FF2B5EF4-FFF2-40B4-BE49-F238E27FC236}">
                <a16:creationId xmlns:a16="http://schemas.microsoft.com/office/drawing/2014/main" id="{CDE57739-25D9-06D8-96E3-79F4F324809A}"/>
              </a:ext>
            </a:extLst>
          </p:cNvPr>
          <p:cNvSpPr/>
          <p:nvPr/>
        </p:nvSpPr>
        <p:spPr>
          <a:xfrm>
            <a:off x="13120176" y="9241426"/>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8"/>
            <a:stretch>
              <a:fillRect/>
            </a:stretch>
          </a:blipFill>
        </p:spPr>
        <p:txBody>
          <a:bodyPr/>
          <a:lstStyle/>
          <a:p>
            <a:endParaRPr lang="en-US"/>
          </a:p>
        </p:txBody>
      </p:sp>
      <p:sp>
        <p:nvSpPr>
          <p:cNvPr id="18" name="Freeform 18">
            <a:extLst>
              <a:ext uri="{FF2B5EF4-FFF2-40B4-BE49-F238E27FC236}">
                <a16:creationId xmlns:a16="http://schemas.microsoft.com/office/drawing/2014/main" id="{A869339C-0D73-DAC5-3DF4-1C2F921A6DEC}"/>
              </a:ext>
            </a:extLst>
          </p:cNvPr>
          <p:cNvSpPr/>
          <p:nvPr/>
        </p:nvSpPr>
        <p:spPr>
          <a:xfrm>
            <a:off x="14484896" y="-418069"/>
            <a:ext cx="850955" cy="836137"/>
          </a:xfrm>
          <a:custGeom>
            <a:avLst/>
            <a:gdLst/>
            <a:ahLst/>
            <a:cxnLst/>
            <a:rect l="l" t="t" r="r" b="b"/>
            <a:pathLst>
              <a:path w="850955" h="836137">
                <a:moveTo>
                  <a:pt x="0" y="0"/>
                </a:moveTo>
                <a:lnTo>
                  <a:pt x="850955" y="0"/>
                </a:lnTo>
                <a:lnTo>
                  <a:pt x="850955" y="836138"/>
                </a:lnTo>
                <a:lnTo>
                  <a:pt x="0" y="836138"/>
                </a:lnTo>
                <a:lnTo>
                  <a:pt x="0" y="0"/>
                </a:lnTo>
                <a:close/>
              </a:path>
            </a:pathLst>
          </a:custGeom>
          <a:blipFill>
            <a:blip r:embed="rId9"/>
            <a:stretch>
              <a:fillRect/>
            </a:stretch>
          </a:blipFill>
        </p:spPr>
        <p:txBody>
          <a:bodyPr/>
          <a:lstStyle/>
          <a:p>
            <a:endParaRPr lang="en-US"/>
          </a:p>
        </p:txBody>
      </p:sp>
      <p:sp>
        <p:nvSpPr>
          <p:cNvPr id="19" name="TextBox 5">
            <a:extLst>
              <a:ext uri="{FF2B5EF4-FFF2-40B4-BE49-F238E27FC236}">
                <a16:creationId xmlns:a16="http://schemas.microsoft.com/office/drawing/2014/main" id="{886ADA5B-2875-FBAD-F059-47B914BAD3D5}"/>
              </a:ext>
            </a:extLst>
          </p:cNvPr>
          <p:cNvSpPr txBox="1"/>
          <p:nvPr/>
        </p:nvSpPr>
        <p:spPr>
          <a:xfrm>
            <a:off x="15115663" y="4130576"/>
            <a:ext cx="2703164" cy="561051"/>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Learning Agent</a:t>
            </a:r>
            <a:endParaRPr lang="en-US" sz="2000" dirty="0">
              <a:solidFill>
                <a:schemeClr val="bg1"/>
              </a:solidFill>
              <a:latin typeface="Mokoto" panose="020B0604020202020204" charset="0"/>
              <a:ea typeface="Mokoto"/>
              <a:cs typeface="Mokoto"/>
              <a:sym typeface="Mokoto"/>
            </a:endParaRPr>
          </a:p>
        </p:txBody>
      </p:sp>
      <p:sp>
        <p:nvSpPr>
          <p:cNvPr id="20" name="TextBox 9">
            <a:extLst>
              <a:ext uri="{FF2B5EF4-FFF2-40B4-BE49-F238E27FC236}">
                <a16:creationId xmlns:a16="http://schemas.microsoft.com/office/drawing/2014/main" id="{2577032A-DC88-7DA5-4A47-C3B50594445A}"/>
              </a:ext>
            </a:extLst>
          </p:cNvPr>
          <p:cNvSpPr txBox="1"/>
          <p:nvPr/>
        </p:nvSpPr>
        <p:spPr>
          <a:xfrm>
            <a:off x="15115663" y="5143500"/>
            <a:ext cx="2703164" cy="3939540"/>
          </a:xfrm>
          <a:prstGeom prst="rect">
            <a:avLst/>
          </a:prstGeom>
        </p:spPr>
        <p:txBody>
          <a:bodyPr lIns="0" tIns="0" rIns="0" bIns="0" rtlCol="0" anchor="t">
            <a:spAutoFit/>
          </a:bodyPr>
          <a:lstStyle/>
          <a:p>
            <a:pPr algn="ctr"/>
            <a:r>
              <a:rPr lang="fa-IR" sz="3200" dirty="0">
                <a:solidFill>
                  <a:schemeClr val="bg1"/>
                </a:solidFill>
                <a:cs typeface="2  Elm Border" panose="00000400000000000000" pitchFamily="2" charset="-78"/>
              </a:rPr>
              <a:t>عملکرد خود را با تکیه بر تجربه و داده‌های محیط بهبود می‌دهد؛ به‌طوری که به مرور، رفتار بهینه‌تری را یاد می‌گیرد</a:t>
            </a:r>
            <a:endParaRPr lang="en-US" sz="2800" dirty="0">
              <a:solidFill>
                <a:schemeClr val="bg1"/>
              </a:solidFill>
              <a:latin typeface="Montserrat"/>
              <a:ea typeface="Montserrat"/>
              <a:cs typeface="2  Elm Border" panose="00000400000000000000" pitchFamily="2" charset="-78"/>
              <a:sym typeface="Montserrat"/>
            </a:endParaRPr>
          </a:p>
        </p:txBody>
      </p:sp>
    </p:spTree>
    <p:extLst>
      <p:ext uri="{BB962C8B-B14F-4D97-AF65-F5344CB8AC3E}">
        <p14:creationId xmlns:p14="http://schemas.microsoft.com/office/powerpoint/2010/main" val="9321835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F0D440DD-6D38-A981-2A8F-A611B2EB128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8A4F7C2-6281-C259-FC0C-5159289AC42D}"/>
              </a:ext>
            </a:extLst>
          </p:cNvPr>
          <p:cNvSpPr/>
          <p:nvPr/>
        </p:nvSpPr>
        <p:spPr>
          <a:xfrm>
            <a:off x="-1056039" y="-1077267"/>
            <a:ext cx="4641250" cy="4211934"/>
          </a:xfrm>
          <a:custGeom>
            <a:avLst/>
            <a:gdLst/>
            <a:ahLst/>
            <a:cxnLst/>
            <a:rect l="l" t="t" r="r" b="b"/>
            <a:pathLst>
              <a:path w="4641250" h="4211934">
                <a:moveTo>
                  <a:pt x="0" y="0"/>
                </a:moveTo>
                <a:lnTo>
                  <a:pt x="4641250" y="0"/>
                </a:lnTo>
                <a:lnTo>
                  <a:pt x="4641250" y="4211934"/>
                </a:lnTo>
                <a:lnTo>
                  <a:pt x="0" y="4211934"/>
                </a:lnTo>
                <a:lnTo>
                  <a:pt x="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ABAE56D3-5CA3-D4E1-7C3D-B80EED1E6373}"/>
              </a:ext>
            </a:extLst>
          </p:cNvPr>
          <p:cNvSpPr/>
          <p:nvPr/>
        </p:nvSpPr>
        <p:spPr>
          <a:xfrm>
            <a:off x="15087600" y="4657671"/>
            <a:ext cx="7674102" cy="8229600"/>
          </a:xfrm>
          <a:custGeom>
            <a:avLst/>
            <a:gdLst/>
            <a:ahLst/>
            <a:cxnLst/>
            <a:rect l="l" t="t" r="r" b="b"/>
            <a:pathLst>
              <a:path w="7674102" h="8229600">
                <a:moveTo>
                  <a:pt x="0" y="0"/>
                </a:moveTo>
                <a:lnTo>
                  <a:pt x="7674102" y="0"/>
                </a:lnTo>
                <a:lnTo>
                  <a:pt x="7674102" y="8229600"/>
                </a:lnTo>
                <a:lnTo>
                  <a:pt x="0" y="8229600"/>
                </a:lnTo>
                <a:lnTo>
                  <a:pt x="0" y="0"/>
                </a:lnTo>
                <a:close/>
              </a:path>
            </a:pathLst>
          </a:custGeom>
          <a:blipFill>
            <a:blip r:embed="rId3"/>
            <a:stretch>
              <a:fillRect/>
            </a:stretch>
          </a:blipFill>
        </p:spPr>
        <p:txBody>
          <a:bodyPr/>
          <a:lstStyle/>
          <a:p>
            <a:endParaRPr lang="en-US"/>
          </a:p>
        </p:txBody>
      </p:sp>
      <p:sp>
        <p:nvSpPr>
          <p:cNvPr id="4" name="Freeform 4">
            <a:extLst>
              <a:ext uri="{FF2B5EF4-FFF2-40B4-BE49-F238E27FC236}">
                <a16:creationId xmlns:a16="http://schemas.microsoft.com/office/drawing/2014/main" id="{A3416B83-336C-B068-7943-D0AC05427247}"/>
              </a:ext>
            </a:extLst>
          </p:cNvPr>
          <p:cNvSpPr/>
          <p:nvPr/>
        </p:nvSpPr>
        <p:spPr>
          <a:xfrm rot="-5314299">
            <a:off x="-2412509" y="6312501"/>
            <a:ext cx="6654437" cy="6446486"/>
          </a:xfrm>
          <a:custGeom>
            <a:avLst/>
            <a:gdLst/>
            <a:ahLst/>
            <a:cxnLst/>
            <a:rect l="l" t="t" r="r" b="b"/>
            <a:pathLst>
              <a:path w="6654437" h="6446486">
                <a:moveTo>
                  <a:pt x="0" y="0"/>
                </a:moveTo>
                <a:lnTo>
                  <a:pt x="6654437" y="0"/>
                </a:lnTo>
                <a:lnTo>
                  <a:pt x="6654437" y="6446485"/>
                </a:lnTo>
                <a:lnTo>
                  <a:pt x="0" y="6446485"/>
                </a:lnTo>
                <a:lnTo>
                  <a:pt x="0" y="0"/>
                </a:lnTo>
                <a:close/>
              </a:path>
            </a:pathLst>
          </a:custGeom>
          <a:blipFill>
            <a:blip r:embed="rId4"/>
            <a:stretch>
              <a:fillRect/>
            </a:stretch>
          </a:blipFill>
        </p:spPr>
        <p:txBody>
          <a:bodyPr/>
          <a:lstStyle/>
          <a:p>
            <a:endParaRPr lang="en-US"/>
          </a:p>
        </p:txBody>
      </p:sp>
      <p:sp>
        <p:nvSpPr>
          <p:cNvPr id="5" name="Freeform 5">
            <a:extLst>
              <a:ext uri="{FF2B5EF4-FFF2-40B4-BE49-F238E27FC236}">
                <a16:creationId xmlns:a16="http://schemas.microsoft.com/office/drawing/2014/main" id="{8B2A7DBF-2C67-F68A-186C-DE27E5217B4A}"/>
              </a:ext>
            </a:extLst>
          </p:cNvPr>
          <p:cNvSpPr/>
          <p:nvPr/>
        </p:nvSpPr>
        <p:spPr>
          <a:xfrm rot="122150">
            <a:off x="11134991" y="-4166473"/>
            <a:ext cx="7153009" cy="6178411"/>
          </a:xfrm>
          <a:custGeom>
            <a:avLst/>
            <a:gdLst/>
            <a:ahLst/>
            <a:cxnLst/>
            <a:rect l="l" t="t" r="r" b="b"/>
            <a:pathLst>
              <a:path w="7153009" h="6178411">
                <a:moveTo>
                  <a:pt x="0" y="0"/>
                </a:moveTo>
                <a:lnTo>
                  <a:pt x="7153009" y="0"/>
                </a:lnTo>
                <a:lnTo>
                  <a:pt x="7153009" y="6178411"/>
                </a:lnTo>
                <a:lnTo>
                  <a:pt x="0" y="6178411"/>
                </a:lnTo>
                <a:lnTo>
                  <a:pt x="0" y="0"/>
                </a:lnTo>
                <a:close/>
              </a:path>
            </a:pathLst>
          </a:custGeom>
          <a:blipFill>
            <a:blip r:embed="rId5"/>
            <a:stretch>
              <a:fillRect/>
            </a:stretch>
          </a:blipFill>
        </p:spPr>
        <p:txBody>
          <a:bodyPr/>
          <a:lstStyle/>
          <a:p>
            <a:endParaRPr lang="en-US"/>
          </a:p>
        </p:txBody>
      </p:sp>
      <p:sp>
        <p:nvSpPr>
          <p:cNvPr id="6" name="TextBox 6">
            <a:extLst>
              <a:ext uri="{FF2B5EF4-FFF2-40B4-BE49-F238E27FC236}">
                <a16:creationId xmlns:a16="http://schemas.microsoft.com/office/drawing/2014/main" id="{E8B0F3FA-0A7E-1DD7-146C-5F11760323CB}"/>
              </a:ext>
            </a:extLst>
          </p:cNvPr>
          <p:cNvSpPr txBox="1"/>
          <p:nvPr/>
        </p:nvSpPr>
        <p:spPr>
          <a:xfrm>
            <a:off x="2743200" y="2275905"/>
            <a:ext cx="12512487" cy="500137"/>
          </a:xfrm>
          <a:prstGeom prst="rect">
            <a:avLst/>
          </a:prstGeom>
        </p:spPr>
        <p:txBody>
          <a:bodyPr lIns="0" tIns="0" rIns="0" bIns="0" rtlCol="0" anchor="t">
            <a:spAutoFit/>
          </a:bodyPr>
          <a:lstStyle/>
          <a:p>
            <a:pPr algn="ctr">
              <a:lnSpc>
                <a:spcPts val="5241"/>
              </a:lnSpc>
            </a:pPr>
            <a:r>
              <a:rPr lang="en-US" sz="4200" dirty="0">
                <a:solidFill>
                  <a:schemeClr val="accent4"/>
                </a:solidFill>
                <a:latin typeface="Mokoto"/>
                <a:ea typeface="Mokoto"/>
                <a:cs typeface="Mokoto"/>
                <a:sym typeface="Mokoto"/>
              </a:rPr>
              <a:t>Mas </a:t>
            </a:r>
            <a:r>
              <a:rPr lang="en-US" sz="4200" dirty="0">
                <a:solidFill>
                  <a:schemeClr val="bg1"/>
                </a:solidFill>
                <a:latin typeface="Mokoto"/>
                <a:ea typeface="Mokoto"/>
                <a:cs typeface="Mokoto"/>
                <a:sym typeface="Mokoto"/>
              </a:rPr>
              <a:t>in</a:t>
            </a:r>
            <a:r>
              <a:rPr lang="en-US" sz="4200" dirty="0">
                <a:solidFill>
                  <a:schemeClr val="accent4"/>
                </a:solidFill>
                <a:latin typeface="Mokoto"/>
                <a:ea typeface="Mokoto"/>
                <a:cs typeface="Mokoto"/>
                <a:sym typeface="Mokoto"/>
              </a:rPr>
              <a:t> llms</a:t>
            </a:r>
          </a:p>
        </p:txBody>
      </p:sp>
      <p:sp>
        <p:nvSpPr>
          <p:cNvPr id="7" name="TextBox 7">
            <a:extLst>
              <a:ext uri="{FF2B5EF4-FFF2-40B4-BE49-F238E27FC236}">
                <a16:creationId xmlns:a16="http://schemas.microsoft.com/office/drawing/2014/main" id="{CB7C5BE0-147F-7C5E-C37E-209D77FBD4C5}"/>
              </a:ext>
            </a:extLst>
          </p:cNvPr>
          <p:cNvSpPr txBox="1"/>
          <p:nvPr/>
        </p:nvSpPr>
        <p:spPr>
          <a:xfrm>
            <a:off x="2389796" y="3277599"/>
            <a:ext cx="12893487" cy="4985980"/>
          </a:xfrm>
          <a:prstGeom prst="rect">
            <a:avLst/>
          </a:prstGeom>
        </p:spPr>
        <p:txBody>
          <a:bodyPr wrap="square" lIns="0" tIns="0" rIns="0" bIns="0" rtlCol="0" anchor="t">
            <a:spAutoFit/>
          </a:bodyPr>
          <a:lstStyle/>
          <a:p>
            <a:pPr algn="just" rtl="1"/>
            <a:r>
              <a:rPr lang="fa-IR" sz="3600" dirty="0">
                <a:solidFill>
                  <a:schemeClr val="bg1"/>
                </a:solidFill>
                <a:cs typeface="2  Elm Border" panose="00000400000000000000" pitchFamily="2" charset="-78"/>
              </a:rPr>
              <a:t>در معماری‌های نوین هوش مصنوعی، عامل‌ها معمولاً مجهز به مدل‌های زبانی بزرگ هستند. در چنین سیستم‌هایی، هر عامل می‌تواند نقش خاصی داشته باشد و با بهره‌گیری از قدرت پردازش طبیعی زبان </a:t>
            </a:r>
            <a:r>
              <a:rPr lang="en-US" sz="3600" dirty="0">
                <a:solidFill>
                  <a:schemeClr val="bg1"/>
                </a:solidFill>
                <a:cs typeface="2  Elm Border" panose="00000400000000000000" pitchFamily="2" charset="-78"/>
              </a:rPr>
              <a:t> LLM </a:t>
            </a:r>
            <a:r>
              <a:rPr lang="fa-IR" sz="3600" dirty="0">
                <a:solidFill>
                  <a:schemeClr val="bg1"/>
                </a:solidFill>
                <a:cs typeface="2  Elm Border" panose="00000400000000000000" pitchFamily="2" charset="-78"/>
              </a:rPr>
              <a:t>به تصمیم‌گیری و عمل بپردازد. برای مثال تصور کنید یک عامل مسئول جمع‌آوری داده‌ها باشد، عامل دوم داده‌ها را تحلیل کرده و عامل سوم با استفاده از بینش‌های به‌دست‌آمده استراتژی بهینه را تعیین کند</a:t>
            </a:r>
            <a:r>
              <a:rPr lang="en-US" sz="3600" dirty="0">
                <a:solidFill>
                  <a:schemeClr val="bg1"/>
                </a:solidFill>
                <a:cs typeface="2  Elm Border" panose="00000400000000000000" pitchFamily="2" charset="-78"/>
              </a:rPr>
              <a:t>. </a:t>
            </a:r>
            <a:r>
              <a:rPr lang="fa-IR" sz="3600" dirty="0">
                <a:solidFill>
                  <a:schemeClr val="bg1"/>
                </a:solidFill>
                <a:cs typeface="2  Elm Border" panose="00000400000000000000" pitchFamily="2" charset="-78"/>
              </a:rPr>
              <a:t>همین تقسیم کار باعث می‌شود پیچیدگی‌های مدیریت کاهش یابد، چنان‌که سندهای</a:t>
            </a:r>
            <a:r>
              <a:rPr lang="en-US" sz="3600" dirty="0">
                <a:solidFill>
                  <a:schemeClr val="bg1"/>
                </a:solidFill>
                <a:cs typeface="2  Elm Border" panose="00000400000000000000" pitchFamily="2" charset="-78"/>
              </a:rPr>
              <a:t> LangChain </a:t>
            </a:r>
            <a:r>
              <a:rPr lang="fa-IR" sz="3600" dirty="0">
                <a:solidFill>
                  <a:schemeClr val="bg1"/>
                </a:solidFill>
                <a:cs typeface="2  Elm Border" panose="00000400000000000000" pitchFamily="2" charset="-78"/>
              </a:rPr>
              <a:t>پیشنهاد می‌کنند وقتی یک عامل</a:t>
            </a:r>
            <a:r>
              <a:rPr lang="en-US" sz="3600" dirty="0">
                <a:solidFill>
                  <a:schemeClr val="bg1"/>
                </a:solidFill>
                <a:cs typeface="2  Elm Border" panose="00000400000000000000" pitchFamily="2" charset="-78"/>
              </a:rPr>
              <a:t> LLM </a:t>
            </a:r>
            <a:r>
              <a:rPr lang="fa-IR" sz="3600" dirty="0">
                <a:solidFill>
                  <a:schemeClr val="bg1"/>
                </a:solidFill>
                <a:cs typeface="2  Elm Border" panose="00000400000000000000" pitchFamily="2" charset="-78"/>
              </a:rPr>
              <a:t>بیش‌ازحد پیچیده شود، معمولاً آن را به چند عامل مستقل کوچک تقسیم می‌کنند و همه را در یک سیستم چندعاملی سازماندهی می‌نمایند</a:t>
            </a:r>
            <a:r>
              <a:rPr lang="en-US" sz="3600" dirty="0">
                <a:solidFill>
                  <a:schemeClr val="bg1"/>
                </a:solidFill>
                <a:cs typeface="2  Elm Border" panose="00000400000000000000" pitchFamily="2" charset="-78"/>
              </a:rPr>
              <a:t>.</a:t>
            </a:r>
            <a:endParaRPr lang="en-US" sz="2100" dirty="0">
              <a:solidFill>
                <a:schemeClr val="bg1"/>
              </a:solidFill>
              <a:latin typeface="Montserrat"/>
              <a:ea typeface="Montserrat"/>
              <a:cs typeface="2  Elm Border" panose="00000400000000000000" pitchFamily="2" charset="-78"/>
              <a:sym typeface="Montserrat"/>
            </a:endParaRPr>
          </a:p>
        </p:txBody>
      </p:sp>
      <p:sp>
        <p:nvSpPr>
          <p:cNvPr id="8" name="Freeform 8">
            <a:extLst>
              <a:ext uri="{FF2B5EF4-FFF2-40B4-BE49-F238E27FC236}">
                <a16:creationId xmlns:a16="http://schemas.microsoft.com/office/drawing/2014/main" id="{B83696DF-FB17-DDDA-E303-811D6A908955}"/>
              </a:ext>
            </a:extLst>
          </p:cNvPr>
          <p:cNvSpPr/>
          <p:nvPr/>
        </p:nvSpPr>
        <p:spPr>
          <a:xfrm rot="1392916">
            <a:off x="3771087" y="8628098"/>
            <a:ext cx="1032424" cy="1155160"/>
          </a:xfrm>
          <a:custGeom>
            <a:avLst/>
            <a:gdLst/>
            <a:ahLst/>
            <a:cxnLst/>
            <a:rect l="l" t="t" r="r" b="b"/>
            <a:pathLst>
              <a:path w="1032424" h="1155160">
                <a:moveTo>
                  <a:pt x="0" y="0"/>
                </a:moveTo>
                <a:lnTo>
                  <a:pt x="1032424" y="0"/>
                </a:lnTo>
                <a:lnTo>
                  <a:pt x="1032424" y="1155159"/>
                </a:lnTo>
                <a:lnTo>
                  <a:pt x="0" y="1155159"/>
                </a:lnTo>
                <a:lnTo>
                  <a:pt x="0" y="0"/>
                </a:lnTo>
                <a:close/>
              </a:path>
            </a:pathLst>
          </a:custGeom>
          <a:blipFill>
            <a:blip r:embed="rId6"/>
            <a:stretch>
              <a:fillRect/>
            </a:stretch>
          </a:blipFill>
        </p:spPr>
        <p:txBody>
          <a:bodyPr/>
          <a:lstStyle/>
          <a:p>
            <a:endParaRPr lang="en-US"/>
          </a:p>
        </p:txBody>
      </p:sp>
      <p:sp>
        <p:nvSpPr>
          <p:cNvPr id="9" name="Freeform 9">
            <a:extLst>
              <a:ext uri="{FF2B5EF4-FFF2-40B4-BE49-F238E27FC236}">
                <a16:creationId xmlns:a16="http://schemas.microsoft.com/office/drawing/2014/main" id="{3E9621F1-63BB-F80E-D5E3-76FF298A318D}"/>
              </a:ext>
            </a:extLst>
          </p:cNvPr>
          <p:cNvSpPr/>
          <p:nvPr/>
        </p:nvSpPr>
        <p:spPr>
          <a:xfrm rot="-1600701">
            <a:off x="16471885" y="2037906"/>
            <a:ext cx="1207461" cy="1277736"/>
          </a:xfrm>
          <a:custGeom>
            <a:avLst/>
            <a:gdLst/>
            <a:ahLst/>
            <a:cxnLst/>
            <a:rect l="l" t="t" r="r" b="b"/>
            <a:pathLst>
              <a:path w="1207461" h="1277736">
                <a:moveTo>
                  <a:pt x="0" y="0"/>
                </a:moveTo>
                <a:lnTo>
                  <a:pt x="1207460" y="0"/>
                </a:lnTo>
                <a:lnTo>
                  <a:pt x="1207460" y="1277737"/>
                </a:lnTo>
                <a:lnTo>
                  <a:pt x="0" y="1277737"/>
                </a:lnTo>
                <a:lnTo>
                  <a:pt x="0" y="0"/>
                </a:lnTo>
                <a:close/>
              </a:path>
            </a:pathLst>
          </a:custGeom>
          <a:blipFill>
            <a:blip r:embed="rId7"/>
            <a:stretch>
              <a:fillRect/>
            </a:stretch>
          </a:blipFill>
        </p:spPr>
        <p:txBody>
          <a:bodyPr/>
          <a:lstStyle/>
          <a:p>
            <a:endParaRPr lang="en-US"/>
          </a:p>
        </p:txBody>
      </p:sp>
      <p:sp>
        <p:nvSpPr>
          <p:cNvPr id="10" name="Freeform 10">
            <a:extLst>
              <a:ext uri="{FF2B5EF4-FFF2-40B4-BE49-F238E27FC236}">
                <a16:creationId xmlns:a16="http://schemas.microsoft.com/office/drawing/2014/main" id="{007DFE11-0E67-A6C4-EC33-2CF21F188C8B}"/>
              </a:ext>
            </a:extLst>
          </p:cNvPr>
          <p:cNvSpPr/>
          <p:nvPr/>
        </p:nvSpPr>
        <p:spPr>
          <a:xfrm rot="1558470">
            <a:off x="12565892" y="9337553"/>
            <a:ext cx="797660" cy="847448"/>
          </a:xfrm>
          <a:custGeom>
            <a:avLst/>
            <a:gdLst/>
            <a:ahLst/>
            <a:cxnLst/>
            <a:rect l="l" t="t" r="r" b="b"/>
            <a:pathLst>
              <a:path w="797660" h="847448">
                <a:moveTo>
                  <a:pt x="0" y="0"/>
                </a:moveTo>
                <a:lnTo>
                  <a:pt x="797660" y="0"/>
                </a:lnTo>
                <a:lnTo>
                  <a:pt x="797660" y="847448"/>
                </a:lnTo>
                <a:lnTo>
                  <a:pt x="0" y="847448"/>
                </a:lnTo>
                <a:lnTo>
                  <a:pt x="0" y="0"/>
                </a:lnTo>
                <a:close/>
              </a:path>
            </a:pathLst>
          </a:custGeom>
          <a:blipFill>
            <a:blip r:embed="rId8"/>
            <a:stretch>
              <a:fillRect/>
            </a:stretch>
          </a:blipFill>
        </p:spPr>
        <p:txBody>
          <a:bodyPr/>
          <a:lstStyle/>
          <a:p>
            <a:endParaRPr lang="en-US"/>
          </a:p>
        </p:txBody>
      </p:sp>
      <p:sp>
        <p:nvSpPr>
          <p:cNvPr id="11" name="Freeform 11">
            <a:extLst>
              <a:ext uri="{FF2B5EF4-FFF2-40B4-BE49-F238E27FC236}">
                <a16:creationId xmlns:a16="http://schemas.microsoft.com/office/drawing/2014/main" id="{26C934C9-C75F-B51B-F98A-B8D432E84182}"/>
              </a:ext>
            </a:extLst>
          </p:cNvPr>
          <p:cNvSpPr/>
          <p:nvPr/>
        </p:nvSpPr>
        <p:spPr>
          <a:xfrm>
            <a:off x="1264586" y="2119992"/>
            <a:ext cx="922118" cy="945762"/>
          </a:xfrm>
          <a:custGeom>
            <a:avLst/>
            <a:gdLst/>
            <a:ahLst/>
            <a:cxnLst/>
            <a:rect l="l" t="t" r="r" b="b"/>
            <a:pathLst>
              <a:path w="922118" h="945762">
                <a:moveTo>
                  <a:pt x="0" y="0"/>
                </a:moveTo>
                <a:lnTo>
                  <a:pt x="922118" y="0"/>
                </a:lnTo>
                <a:lnTo>
                  <a:pt x="922118" y="945762"/>
                </a:lnTo>
                <a:lnTo>
                  <a:pt x="0" y="945762"/>
                </a:lnTo>
                <a:lnTo>
                  <a:pt x="0" y="0"/>
                </a:lnTo>
                <a:close/>
              </a:path>
            </a:pathLst>
          </a:custGeom>
          <a:blipFill>
            <a:blip r:embed="rId9"/>
            <a:stretch>
              <a:fillRect/>
            </a:stretch>
          </a:blipFill>
        </p:spPr>
        <p:txBody>
          <a:bodyPr/>
          <a:lstStyle/>
          <a:p>
            <a:endParaRPr lang="en-US"/>
          </a:p>
        </p:txBody>
      </p:sp>
      <p:sp>
        <p:nvSpPr>
          <p:cNvPr id="12" name="Freeform 12">
            <a:extLst>
              <a:ext uri="{FF2B5EF4-FFF2-40B4-BE49-F238E27FC236}">
                <a16:creationId xmlns:a16="http://schemas.microsoft.com/office/drawing/2014/main" id="{53067782-26D0-1B70-FB9A-E821FCA56A99}"/>
              </a:ext>
            </a:extLst>
          </p:cNvPr>
          <p:cNvSpPr/>
          <p:nvPr/>
        </p:nvSpPr>
        <p:spPr>
          <a:xfrm rot="-1494861">
            <a:off x="3786372" y="719900"/>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10"/>
            <a:stretch>
              <a:fillRect/>
            </a:stretch>
          </a:blipFill>
        </p:spPr>
        <p:txBody>
          <a:bodyPr/>
          <a:lstStyle/>
          <a:p>
            <a:endParaRPr lang="en-US"/>
          </a:p>
        </p:txBody>
      </p:sp>
      <p:sp>
        <p:nvSpPr>
          <p:cNvPr id="13" name="Freeform 13">
            <a:extLst>
              <a:ext uri="{FF2B5EF4-FFF2-40B4-BE49-F238E27FC236}">
                <a16:creationId xmlns:a16="http://schemas.microsoft.com/office/drawing/2014/main" id="{9CEA5ED0-FDDE-CFF4-7137-9ED08DEBF5FC}"/>
              </a:ext>
            </a:extLst>
          </p:cNvPr>
          <p:cNvSpPr/>
          <p:nvPr/>
        </p:nvSpPr>
        <p:spPr>
          <a:xfrm>
            <a:off x="825154" y="6176370"/>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11"/>
            <a:stretch>
              <a:fillRect/>
            </a:stretch>
          </a:blipFill>
        </p:spPr>
        <p:txBody>
          <a:bodyPr/>
          <a:lstStyle/>
          <a:p>
            <a:endParaRPr lang="en-US"/>
          </a:p>
        </p:txBody>
      </p:sp>
      <p:sp>
        <p:nvSpPr>
          <p:cNvPr id="14" name="Freeform 14">
            <a:extLst>
              <a:ext uri="{FF2B5EF4-FFF2-40B4-BE49-F238E27FC236}">
                <a16:creationId xmlns:a16="http://schemas.microsoft.com/office/drawing/2014/main" id="{7FC0D1F6-5D58-5DD9-0E58-F926DA32E098}"/>
              </a:ext>
            </a:extLst>
          </p:cNvPr>
          <p:cNvSpPr/>
          <p:nvPr/>
        </p:nvSpPr>
        <p:spPr>
          <a:xfrm>
            <a:off x="15478966" y="4675971"/>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12"/>
            <a:stretch>
              <a:fillRect/>
            </a:stretch>
          </a:blipFill>
        </p:spPr>
        <p:txBody>
          <a:bodyPr/>
          <a:lstStyle/>
          <a:p>
            <a:endParaRPr lang="en-US"/>
          </a:p>
        </p:txBody>
      </p:sp>
      <p:sp>
        <p:nvSpPr>
          <p:cNvPr id="15" name="Freeform 15">
            <a:extLst>
              <a:ext uri="{FF2B5EF4-FFF2-40B4-BE49-F238E27FC236}">
                <a16:creationId xmlns:a16="http://schemas.microsoft.com/office/drawing/2014/main" id="{D7ED55D0-98EE-B6F8-2EFE-FBFCEF0ABA3B}"/>
              </a:ext>
            </a:extLst>
          </p:cNvPr>
          <p:cNvSpPr/>
          <p:nvPr/>
        </p:nvSpPr>
        <p:spPr>
          <a:xfrm>
            <a:off x="14286018" y="1834856"/>
            <a:ext cx="580378" cy="570272"/>
          </a:xfrm>
          <a:custGeom>
            <a:avLst/>
            <a:gdLst/>
            <a:ahLst/>
            <a:cxnLst/>
            <a:rect l="l" t="t" r="r" b="b"/>
            <a:pathLst>
              <a:path w="580378" h="570272">
                <a:moveTo>
                  <a:pt x="0" y="0"/>
                </a:moveTo>
                <a:lnTo>
                  <a:pt x="580378" y="0"/>
                </a:lnTo>
                <a:lnTo>
                  <a:pt x="580378" y="570272"/>
                </a:lnTo>
                <a:lnTo>
                  <a:pt x="0" y="570272"/>
                </a:lnTo>
                <a:lnTo>
                  <a:pt x="0" y="0"/>
                </a:lnTo>
                <a:close/>
              </a:path>
            </a:pathLst>
          </a:custGeom>
          <a:blipFill>
            <a:blip r:embed="rId13"/>
            <a:stretch>
              <a:fillRect/>
            </a:stretch>
          </a:blipFill>
        </p:spPr>
        <p:txBody>
          <a:bodyPr/>
          <a:lstStyle/>
          <a:p>
            <a:endParaRPr lang="en-US"/>
          </a:p>
        </p:txBody>
      </p:sp>
    </p:spTree>
    <p:extLst>
      <p:ext uri="{BB962C8B-B14F-4D97-AF65-F5344CB8AC3E}">
        <p14:creationId xmlns:p14="http://schemas.microsoft.com/office/powerpoint/2010/main" val="338176859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4713522B-D4CA-DEDF-6362-225B1E80C92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59957B1-AACA-8A05-79ED-9AC9A298C0C6}"/>
              </a:ext>
            </a:extLst>
          </p:cNvPr>
          <p:cNvSpPr/>
          <p:nvPr/>
        </p:nvSpPr>
        <p:spPr>
          <a:xfrm>
            <a:off x="-1056039" y="-1077267"/>
            <a:ext cx="4641250" cy="4211934"/>
          </a:xfrm>
          <a:custGeom>
            <a:avLst/>
            <a:gdLst/>
            <a:ahLst/>
            <a:cxnLst/>
            <a:rect l="l" t="t" r="r" b="b"/>
            <a:pathLst>
              <a:path w="4641250" h="4211934">
                <a:moveTo>
                  <a:pt x="0" y="0"/>
                </a:moveTo>
                <a:lnTo>
                  <a:pt x="4641250" y="0"/>
                </a:lnTo>
                <a:lnTo>
                  <a:pt x="4641250" y="4211934"/>
                </a:lnTo>
                <a:lnTo>
                  <a:pt x="0" y="4211934"/>
                </a:lnTo>
                <a:lnTo>
                  <a:pt x="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75FE5F24-333F-7E2F-EB80-19B7057D7AAC}"/>
              </a:ext>
            </a:extLst>
          </p:cNvPr>
          <p:cNvSpPr/>
          <p:nvPr/>
        </p:nvSpPr>
        <p:spPr>
          <a:xfrm>
            <a:off x="13422249" y="4759829"/>
            <a:ext cx="7674102" cy="8229600"/>
          </a:xfrm>
          <a:custGeom>
            <a:avLst/>
            <a:gdLst/>
            <a:ahLst/>
            <a:cxnLst/>
            <a:rect l="l" t="t" r="r" b="b"/>
            <a:pathLst>
              <a:path w="7674102" h="8229600">
                <a:moveTo>
                  <a:pt x="0" y="0"/>
                </a:moveTo>
                <a:lnTo>
                  <a:pt x="7674102" y="0"/>
                </a:lnTo>
                <a:lnTo>
                  <a:pt x="7674102" y="8229600"/>
                </a:lnTo>
                <a:lnTo>
                  <a:pt x="0" y="8229600"/>
                </a:lnTo>
                <a:lnTo>
                  <a:pt x="0" y="0"/>
                </a:lnTo>
                <a:close/>
              </a:path>
            </a:pathLst>
          </a:custGeom>
          <a:blipFill>
            <a:blip r:embed="rId3"/>
            <a:stretch>
              <a:fillRect/>
            </a:stretch>
          </a:blipFill>
        </p:spPr>
        <p:txBody>
          <a:bodyPr/>
          <a:lstStyle/>
          <a:p>
            <a:endParaRPr lang="en-US"/>
          </a:p>
        </p:txBody>
      </p:sp>
      <p:sp>
        <p:nvSpPr>
          <p:cNvPr id="4" name="Freeform 4">
            <a:extLst>
              <a:ext uri="{FF2B5EF4-FFF2-40B4-BE49-F238E27FC236}">
                <a16:creationId xmlns:a16="http://schemas.microsoft.com/office/drawing/2014/main" id="{87552E74-5543-F409-3E6A-BC55489D6876}"/>
              </a:ext>
            </a:extLst>
          </p:cNvPr>
          <p:cNvSpPr/>
          <p:nvPr/>
        </p:nvSpPr>
        <p:spPr>
          <a:xfrm rot="-5314299">
            <a:off x="-2062633" y="6359657"/>
            <a:ext cx="6654437" cy="6446486"/>
          </a:xfrm>
          <a:custGeom>
            <a:avLst/>
            <a:gdLst/>
            <a:ahLst/>
            <a:cxnLst/>
            <a:rect l="l" t="t" r="r" b="b"/>
            <a:pathLst>
              <a:path w="6654437" h="6446486">
                <a:moveTo>
                  <a:pt x="0" y="0"/>
                </a:moveTo>
                <a:lnTo>
                  <a:pt x="6654437" y="0"/>
                </a:lnTo>
                <a:lnTo>
                  <a:pt x="6654437" y="6446485"/>
                </a:lnTo>
                <a:lnTo>
                  <a:pt x="0" y="6446485"/>
                </a:lnTo>
                <a:lnTo>
                  <a:pt x="0" y="0"/>
                </a:lnTo>
                <a:close/>
              </a:path>
            </a:pathLst>
          </a:custGeom>
          <a:blipFill>
            <a:blip r:embed="rId4"/>
            <a:stretch>
              <a:fillRect/>
            </a:stretch>
          </a:blipFill>
        </p:spPr>
        <p:txBody>
          <a:bodyPr/>
          <a:lstStyle/>
          <a:p>
            <a:endParaRPr lang="en-US"/>
          </a:p>
        </p:txBody>
      </p:sp>
      <p:sp>
        <p:nvSpPr>
          <p:cNvPr id="5" name="Freeform 5">
            <a:extLst>
              <a:ext uri="{FF2B5EF4-FFF2-40B4-BE49-F238E27FC236}">
                <a16:creationId xmlns:a16="http://schemas.microsoft.com/office/drawing/2014/main" id="{9A77BF78-8356-056C-2BB2-95B23F7AF670}"/>
              </a:ext>
            </a:extLst>
          </p:cNvPr>
          <p:cNvSpPr/>
          <p:nvPr/>
        </p:nvSpPr>
        <p:spPr>
          <a:xfrm rot="122150">
            <a:off x="11134991" y="-4166473"/>
            <a:ext cx="7153009" cy="6178411"/>
          </a:xfrm>
          <a:custGeom>
            <a:avLst/>
            <a:gdLst/>
            <a:ahLst/>
            <a:cxnLst/>
            <a:rect l="l" t="t" r="r" b="b"/>
            <a:pathLst>
              <a:path w="7153009" h="6178411">
                <a:moveTo>
                  <a:pt x="0" y="0"/>
                </a:moveTo>
                <a:lnTo>
                  <a:pt x="7153009" y="0"/>
                </a:lnTo>
                <a:lnTo>
                  <a:pt x="7153009" y="6178411"/>
                </a:lnTo>
                <a:lnTo>
                  <a:pt x="0" y="6178411"/>
                </a:lnTo>
                <a:lnTo>
                  <a:pt x="0" y="0"/>
                </a:lnTo>
                <a:close/>
              </a:path>
            </a:pathLst>
          </a:custGeom>
          <a:blipFill>
            <a:blip r:embed="rId5"/>
            <a:stretch>
              <a:fillRect/>
            </a:stretch>
          </a:blipFill>
        </p:spPr>
        <p:txBody>
          <a:bodyPr/>
          <a:lstStyle/>
          <a:p>
            <a:endParaRPr lang="en-US"/>
          </a:p>
        </p:txBody>
      </p:sp>
      <p:sp>
        <p:nvSpPr>
          <p:cNvPr id="6" name="TextBox 6">
            <a:extLst>
              <a:ext uri="{FF2B5EF4-FFF2-40B4-BE49-F238E27FC236}">
                <a16:creationId xmlns:a16="http://schemas.microsoft.com/office/drawing/2014/main" id="{C25CC88E-FA26-3BFB-438E-0F58E4EB6ED3}"/>
              </a:ext>
            </a:extLst>
          </p:cNvPr>
          <p:cNvSpPr txBox="1"/>
          <p:nvPr/>
        </p:nvSpPr>
        <p:spPr>
          <a:xfrm>
            <a:off x="767923" y="2413995"/>
            <a:ext cx="16078200" cy="666849"/>
          </a:xfrm>
          <a:prstGeom prst="rect">
            <a:avLst/>
          </a:prstGeom>
        </p:spPr>
        <p:txBody>
          <a:bodyPr wrap="square" lIns="0" tIns="0" rIns="0" bIns="0" rtlCol="0" anchor="t">
            <a:spAutoFit/>
          </a:bodyPr>
          <a:lstStyle/>
          <a:p>
            <a:pPr algn="ctr">
              <a:lnSpc>
                <a:spcPts val="5241"/>
              </a:lnSpc>
            </a:pPr>
            <a:r>
              <a:rPr lang="en-US" sz="4400" dirty="0">
                <a:solidFill>
                  <a:schemeClr val="bg1"/>
                </a:solidFill>
                <a:latin typeface="Mokoto" panose="020B0604020202020204" charset="0"/>
              </a:rPr>
              <a:t>Common </a:t>
            </a:r>
            <a:r>
              <a:rPr lang="en-US" sz="4400" dirty="0">
                <a:solidFill>
                  <a:schemeClr val="accent4"/>
                </a:solidFill>
                <a:latin typeface="Mokoto" panose="020B0604020202020204" charset="0"/>
              </a:rPr>
              <a:t>mas</a:t>
            </a:r>
            <a:r>
              <a:rPr lang="en-US" sz="4400" dirty="0">
                <a:solidFill>
                  <a:schemeClr val="bg1"/>
                </a:solidFill>
                <a:latin typeface="Mokoto" panose="020B0604020202020204" charset="0"/>
              </a:rPr>
              <a:t> architectures</a:t>
            </a:r>
            <a:endParaRPr lang="en-US" sz="4200" dirty="0">
              <a:solidFill>
                <a:schemeClr val="bg1"/>
              </a:solidFill>
              <a:latin typeface="Mokoto" panose="020B0604020202020204" charset="0"/>
              <a:ea typeface="Mokoto"/>
              <a:cs typeface="Mokoto"/>
              <a:sym typeface="Mokoto"/>
            </a:endParaRPr>
          </a:p>
        </p:txBody>
      </p:sp>
      <p:sp>
        <p:nvSpPr>
          <p:cNvPr id="7" name="TextBox 7">
            <a:extLst>
              <a:ext uri="{FF2B5EF4-FFF2-40B4-BE49-F238E27FC236}">
                <a16:creationId xmlns:a16="http://schemas.microsoft.com/office/drawing/2014/main" id="{AC9698F3-45A7-661F-9786-4BFEB74B989E}"/>
              </a:ext>
            </a:extLst>
          </p:cNvPr>
          <p:cNvSpPr txBox="1"/>
          <p:nvPr/>
        </p:nvSpPr>
        <p:spPr>
          <a:xfrm>
            <a:off x="2360279" y="3614103"/>
            <a:ext cx="12893487" cy="4431983"/>
          </a:xfrm>
          <a:prstGeom prst="rect">
            <a:avLst/>
          </a:prstGeom>
        </p:spPr>
        <p:txBody>
          <a:bodyPr wrap="square" lIns="0" tIns="0" rIns="0" bIns="0" rtlCol="0" anchor="t">
            <a:spAutoFit/>
          </a:bodyPr>
          <a:lstStyle/>
          <a:p>
            <a:pPr algn="just" rtl="1"/>
            <a:r>
              <a:rPr lang="fa-IR" sz="3200" dirty="0">
                <a:solidFill>
                  <a:schemeClr val="bg1"/>
                </a:solidFill>
                <a:cs typeface="2  Elm Border" panose="00000400000000000000" pitchFamily="2" charset="-78"/>
              </a:rPr>
              <a:t>یکی از الگوهای رایج معماری </a:t>
            </a:r>
            <a:r>
              <a:rPr lang="en-US" sz="3200" dirty="0">
                <a:solidFill>
                  <a:schemeClr val="bg1"/>
                </a:solidFill>
                <a:cs typeface="2  Elm Border" panose="00000400000000000000" pitchFamily="2" charset="-78"/>
              </a:rPr>
              <a:t>MAS، </a:t>
            </a:r>
            <a:r>
              <a:rPr lang="fa-IR" sz="3200" dirty="0">
                <a:solidFill>
                  <a:schemeClr val="bg1"/>
                </a:solidFill>
                <a:cs typeface="2  Elm Border" panose="00000400000000000000" pitchFamily="2" charset="-78"/>
              </a:rPr>
              <a:t>طراحی «برنامه‌ریز و اجراکننده» </a:t>
            </a:r>
            <a:endParaRPr lang="en-US" sz="3200" dirty="0">
              <a:solidFill>
                <a:schemeClr val="bg1"/>
              </a:solidFill>
              <a:cs typeface="2  Elm Border" panose="00000400000000000000" pitchFamily="2" charset="-78"/>
            </a:endParaRPr>
          </a:p>
          <a:p>
            <a:pPr algn="just" rtl="1"/>
            <a:r>
              <a:rPr lang="en-US" sz="3200" dirty="0">
                <a:solidFill>
                  <a:schemeClr val="bg1"/>
                </a:solidFill>
                <a:cs typeface="2  Elm Border" panose="00000400000000000000" pitchFamily="2" charset="-78"/>
              </a:rPr>
              <a:t> (Plan-and-Execute) </a:t>
            </a:r>
            <a:r>
              <a:rPr lang="fa-IR" sz="3200" dirty="0">
                <a:solidFill>
                  <a:schemeClr val="bg1"/>
                </a:solidFill>
                <a:cs typeface="2  Elm Border" panose="00000400000000000000" pitchFamily="2" charset="-78"/>
              </a:rPr>
              <a:t>است. در این الگو، یک عامل برنامه‌ریز ابتدا یک نقشه چندمرحله‌ای برای حل مسئله می‌سازد و سپس یک یا چند عامل مجری، گام‌های این نقشه را اجرا می‌کنند</a:t>
            </a:r>
            <a:r>
              <a:rPr lang="en-US" sz="3200" dirty="0">
                <a:solidFill>
                  <a:schemeClr val="bg1"/>
                </a:solidFill>
                <a:cs typeface="2  Elm Border" panose="00000400000000000000" pitchFamily="2" charset="-78"/>
              </a:rPr>
              <a:t>. </a:t>
            </a:r>
            <a:r>
              <a:rPr lang="fa-IR" sz="3200" dirty="0">
                <a:solidFill>
                  <a:schemeClr val="bg1"/>
                </a:solidFill>
                <a:cs typeface="2  Elm Border" panose="00000400000000000000" pitchFamily="2" charset="-78"/>
              </a:rPr>
              <a:t>به این ترتیب نیاز به فراخوانی مکرر مدل </a:t>
            </a:r>
            <a:r>
              <a:rPr lang="en-US" sz="3200" dirty="0">
                <a:solidFill>
                  <a:schemeClr val="bg1"/>
                </a:solidFill>
                <a:cs typeface="2  Elm Border" panose="00000400000000000000" pitchFamily="2" charset="-78"/>
              </a:rPr>
              <a:t>LLM </a:t>
            </a:r>
            <a:r>
              <a:rPr lang="fa-IR" sz="3200" dirty="0">
                <a:solidFill>
                  <a:schemeClr val="bg1"/>
                </a:solidFill>
                <a:cs typeface="2  Elm Border" panose="00000400000000000000" pitchFamily="2" charset="-78"/>
              </a:rPr>
              <a:t>برای هر گام به</a:t>
            </a:r>
            <a:r>
              <a:rPr lang="en-US" sz="3200" dirty="0">
                <a:solidFill>
                  <a:schemeClr val="bg1"/>
                </a:solidFill>
                <a:cs typeface="2  Elm Border" panose="00000400000000000000" pitchFamily="2" charset="-78"/>
              </a:rPr>
              <a:t> </a:t>
            </a:r>
            <a:r>
              <a:rPr lang="fa-IR" sz="3200" dirty="0">
                <a:solidFill>
                  <a:schemeClr val="bg1"/>
                </a:solidFill>
                <a:cs typeface="2  Elm Border" panose="00000400000000000000" pitchFamily="2" charset="-78"/>
              </a:rPr>
              <a:t> حداقل می‌رسد. </a:t>
            </a:r>
            <a:endParaRPr lang="en-US" sz="3200" dirty="0">
              <a:solidFill>
                <a:schemeClr val="bg1"/>
              </a:solidFill>
              <a:cs typeface="2  Elm Border" panose="00000400000000000000" pitchFamily="2" charset="-78"/>
            </a:endParaRPr>
          </a:p>
          <a:p>
            <a:pPr algn="just" rtl="1"/>
            <a:r>
              <a:rPr lang="fa-IR" sz="3200" dirty="0">
                <a:solidFill>
                  <a:schemeClr val="bg1"/>
                </a:solidFill>
                <a:cs typeface="2  Elm Border" panose="00000400000000000000" pitchFamily="2" charset="-78"/>
              </a:rPr>
              <a:t>نمونه‌ای از این معماری در </a:t>
            </a:r>
            <a:r>
              <a:rPr lang="en-US" sz="3200" dirty="0">
                <a:solidFill>
                  <a:schemeClr val="bg1"/>
                </a:solidFill>
                <a:cs typeface="2  Elm Border" panose="00000400000000000000" pitchFamily="2" charset="-78"/>
              </a:rPr>
              <a:t> LangChain</a:t>
            </a:r>
            <a:r>
              <a:rPr lang="fa-IR" sz="3200" dirty="0">
                <a:solidFill>
                  <a:schemeClr val="bg1"/>
                </a:solidFill>
                <a:cs typeface="2  Elm Border" panose="00000400000000000000" pitchFamily="2" charset="-78"/>
              </a:rPr>
              <a:t>و </a:t>
            </a:r>
            <a:r>
              <a:rPr lang="en-US" sz="3200" dirty="0">
                <a:solidFill>
                  <a:schemeClr val="bg1"/>
                </a:solidFill>
                <a:cs typeface="2  Elm Border" panose="00000400000000000000" pitchFamily="2" charset="-78"/>
              </a:rPr>
              <a:t> LangGraph</a:t>
            </a:r>
            <a:r>
              <a:rPr lang="fa-IR" sz="3200" dirty="0">
                <a:solidFill>
                  <a:schemeClr val="bg1"/>
                </a:solidFill>
                <a:cs typeface="2  Elm Border" panose="00000400000000000000" pitchFamily="2" charset="-78"/>
              </a:rPr>
              <a:t>مشاهده می‌شود. الگوی دیگری که در برخی سامانه‌ها دیده می‌شود، تفکیک نقش‌ها به شکل سه‌عامله است؛ مانند</a:t>
            </a:r>
            <a:r>
              <a:rPr lang="en-US" sz="3200" dirty="0">
                <a:solidFill>
                  <a:schemeClr val="bg1"/>
                </a:solidFill>
                <a:cs typeface="2  Elm Border" panose="00000400000000000000" pitchFamily="2" charset="-78"/>
              </a:rPr>
              <a:t> BabyAGI </a:t>
            </a:r>
            <a:r>
              <a:rPr lang="fa-IR" sz="3200" dirty="0">
                <a:solidFill>
                  <a:schemeClr val="bg1"/>
                </a:solidFill>
                <a:cs typeface="2  Elm Border" panose="00000400000000000000" pitchFamily="2" charset="-78"/>
              </a:rPr>
              <a:t>که سه عامل جداگانه برای «اجرا»، «تولید وظایف» و «اولویت‌بندی» استفاده می‌کند</a:t>
            </a:r>
            <a:r>
              <a:rPr lang="en-US" sz="3200" dirty="0">
                <a:solidFill>
                  <a:schemeClr val="bg1"/>
                </a:solidFill>
                <a:cs typeface="2  Elm Border" panose="00000400000000000000" pitchFamily="2" charset="-78"/>
              </a:rPr>
              <a:t>.</a:t>
            </a:r>
          </a:p>
          <a:p>
            <a:pPr algn="just" rtl="1"/>
            <a:r>
              <a:rPr lang="fa-IR" sz="3200" dirty="0">
                <a:solidFill>
                  <a:schemeClr val="bg1"/>
                </a:solidFill>
                <a:cs typeface="2  Elm Border" panose="00000400000000000000" pitchFamily="2" charset="-78"/>
              </a:rPr>
              <a:t>در این معماری‌ها معمولاً یک ماژول</a:t>
            </a:r>
            <a:r>
              <a:rPr lang="en-US" sz="3200" dirty="0">
                <a:solidFill>
                  <a:schemeClr val="bg1"/>
                </a:solidFill>
                <a:cs typeface="2  Elm Border" panose="00000400000000000000" pitchFamily="2" charset="-78"/>
              </a:rPr>
              <a:t> </a:t>
            </a:r>
            <a:r>
              <a:rPr lang="fa-IR" sz="3200" dirty="0">
                <a:solidFill>
                  <a:schemeClr val="bg1"/>
                </a:solidFill>
                <a:cs typeface="2  Elm Border" panose="00000400000000000000" pitchFamily="2" charset="-78"/>
              </a:rPr>
              <a:t> حافظه نیز وجود دارد (مثلاً یک پایگاه داده برداری) که نتایج و زمینه گفتگو را ذخیره می‌کند تا در مراحل بعد قابل بازیابی باشند</a:t>
            </a:r>
            <a:r>
              <a:rPr lang="en-US" sz="3200" dirty="0">
                <a:solidFill>
                  <a:schemeClr val="bg1"/>
                </a:solidFill>
                <a:cs typeface="2  Elm Border" panose="00000400000000000000" pitchFamily="2" charset="-78"/>
              </a:rPr>
              <a:t>.</a:t>
            </a:r>
            <a:endParaRPr lang="en-US" dirty="0">
              <a:solidFill>
                <a:schemeClr val="bg1"/>
              </a:solidFill>
              <a:latin typeface="Montserrat"/>
              <a:ea typeface="Montserrat"/>
              <a:cs typeface="2  Elm Border" panose="00000400000000000000" pitchFamily="2" charset="-78"/>
              <a:sym typeface="Montserrat"/>
            </a:endParaRPr>
          </a:p>
        </p:txBody>
      </p:sp>
      <p:sp>
        <p:nvSpPr>
          <p:cNvPr id="8" name="Freeform 8">
            <a:extLst>
              <a:ext uri="{FF2B5EF4-FFF2-40B4-BE49-F238E27FC236}">
                <a16:creationId xmlns:a16="http://schemas.microsoft.com/office/drawing/2014/main" id="{5E7199F7-F009-AB87-72E6-1378F585D74D}"/>
              </a:ext>
            </a:extLst>
          </p:cNvPr>
          <p:cNvSpPr/>
          <p:nvPr/>
        </p:nvSpPr>
        <p:spPr>
          <a:xfrm rot="1392916">
            <a:off x="3771088" y="8221451"/>
            <a:ext cx="1032424" cy="1155160"/>
          </a:xfrm>
          <a:custGeom>
            <a:avLst/>
            <a:gdLst/>
            <a:ahLst/>
            <a:cxnLst/>
            <a:rect l="l" t="t" r="r" b="b"/>
            <a:pathLst>
              <a:path w="1032424" h="1155160">
                <a:moveTo>
                  <a:pt x="0" y="0"/>
                </a:moveTo>
                <a:lnTo>
                  <a:pt x="1032424" y="0"/>
                </a:lnTo>
                <a:lnTo>
                  <a:pt x="1032424" y="1155159"/>
                </a:lnTo>
                <a:lnTo>
                  <a:pt x="0" y="1155159"/>
                </a:lnTo>
                <a:lnTo>
                  <a:pt x="0" y="0"/>
                </a:lnTo>
                <a:close/>
              </a:path>
            </a:pathLst>
          </a:custGeom>
          <a:blipFill>
            <a:blip r:embed="rId6"/>
            <a:stretch>
              <a:fillRect/>
            </a:stretch>
          </a:blipFill>
        </p:spPr>
        <p:txBody>
          <a:bodyPr/>
          <a:lstStyle/>
          <a:p>
            <a:endParaRPr lang="en-US"/>
          </a:p>
        </p:txBody>
      </p:sp>
      <p:sp>
        <p:nvSpPr>
          <p:cNvPr id="9" name="Freeform 9">
            <a:extLst>
              <a:ext uri="{FF2B5EF4-FFF2-40B4-BE49-F238E27FC236}">
                <a16:creationId xmlns:a16="http://schemas.microsoft.com/office/drawing/2014/main" id="{EAF8FB21-5360-F971-F84F-EDDC50264403}"/>
              </a:ext>
            </a:extLst>
          </p:cNvPr>
          <p:cNvSpPr/>
          <p:nvPr/>
        </p:nvSpPr>
        <p:spPr>
          <a:xfrm rot="-1600701">
            <a:off x="16471885" y="2037906"/>
            <a:ext cx="1207461" cy="1277736"/>
          </a:xfrm>
          <a:custGeom>
            <a:avLst/>
            <a:gdLst/>
            <a:ahLst/>
            <a:cxnLst/>
            <a:rect l="l" t="t" r="r" b="b"/>
            <a:pathLst>
              <a:path w="1207461" h="1277736">
                <a:moveTo>
                  <a:pt x="0" y="0"/>
                </a:moveTo>
                <a:lnTo>
                  <a:pt x="1207460" y="0"/>
                </a:lnTo>
                <a:lnTo>
                  <a:pt x="1207460" y="1277737"/>
                </a:lnTo>
                <a:lnTo>
                  <a:pt x="0" y="1277737"/>
                </a:lnTo>
                <a:lnTo>
                  <a:pt x="0" y="0"/>
                </a:lnTo>
                <a:close/>
              </a:path>
            </a:pathLst>
          </a:custGeom>
          <a:blipFill>
            <a:blip r:embed="rId7"/>
            <a:stretch>
              <a:fillRect/>
            </a:stretch>
          </a:blipFill>
        </p:spPr>
        <p:txBody>
          <a:bodyPr/>
          <a:lstStyle/>
          <a:p>
            <a:endParaRPr lang="en-US"/>
          </a:p>
        </p:txBody>
      </p:sp>
      <p:sp>
        <p:nvSpPr>
          <p:cNvPr id="10" name="Freeform 10">
            <a:extLst>
              <a:ext uri="{FF2B5EF4-FFF2-40B4-BE49-F238E27FC236}">
                <a16:creationId xmlns:a16="http://schemas.microsoft.com/office/drawing/2014/main" id="{C1B8CB9B-3E0C-2A61-19C9-E65DEA664E3D}"/>
              </a:ext>
            </a:extLst>
          </p:cNvPr>
          <p:cNvSpPr/>
          <p:nvPr/>
        </p:nvSpPr>
        <p:spPr>
          <a:xfrm rot="1558470">
            <a:off x="12277033" y="8603576"/>
            <a:ext cx="797660" cy="847448"/>
          </a:xfrm>
          <a:custGeom>
            <a:avLst/>
            <a:gdLst/>
            <a:ahLst/>
            <a:cxnLst/>
            <a:rect l="l" t="t" r="r" b="b"/>
            <a:pathLst>
              <a:path w="797660" h="847448">
                <a:moveTo>
                  <a:pt x="0" y="0"/>
                </a:moveTo>
                <a:lnTo>
                  <a:pt x="797660" y="0"/>
                </a:lnTo>
                <a:lnTo>
                  <a:pt x="797660" y="847448"/>
                </a:lnTo>
                <a:lnTo>
                  <a:pt x="0" y="847448"/>
                </a:lnTo>
                <a:lnTo>
                  <a:pt x="0" y="0"/>
                </a:lnTo>
                <a:close/>
              </a:path>
            </a:pathLst>
          </a:custGeom>
          <a:blipFill>
            <a:blip r:embed="rId8"/>
            <a:stretch>
              <a:fillRect/>
            </a:stretch>
          </a:blipFill>
        </p:spPr>
        <p:txBody>
          <a:bodyPr/>
          <a:lstStyle/>
          <a:p>
            <a:endParaRPr lang="en-US"/>
          </a:p>
        </p:txBody>
      </p:sp>
      <p:sp>
        <p:nvSpPr>
          <p:cNvPr id="11" name="Freeform 11">
            <a:extLst>
              <a:ext uri="{FF2B5EF4-FFF2-40B4-BE49-F238E27FC236}">
                <a16:creationId xmlns:a16="http://schemas.microsoft.com/office/drawing/2014/main" id="{3E711800-AFC5-E7A0-B6BC-893DF22E853B}"/>
              </a:ext>
            </a:extLst>
          </p:cNvPr>
          <p:cNvSpPr/>
          <p:nvPr/>
        </p:nvSpPr>
        <p:spPr>
          <a:xfrm>
            <a:off x="1182762" y="1657211"/>
            <a:ext cx="922118" cy="945762"/>
          </a:xfrm>
          <a:custGeom>
            <a:avLst/>
            <a:gdLst/>
            <a:ahLst/>
            <a:cxnLst/>
            <a:rect l="l" t="t" r="r" b="b"/>
            <a:pathLst>
              <a:path w="922118" h="945762">
                <a:moveTo>
                  <a:pt x="0" y="0"/>
                </a:moveTo>
                <a:lnTo>
                  <a:pt x="922118" y="0"/>
                </a:lnTo>
                <a:lnTo>
                  <a:pt x="922118" y="945762"/>
                </a:lnTo>
                <a:lnTo>
                  <a:pt x="0" y="945762"/>
                </a:lnTo>
                <a:lnTo>
                  <a:pt x="0" y="0"/>
                </a:lnTo>
                <a:close/>
              </a:path>
            </a:pathLst>
          </a:custGeom>
          <a:blipFill>
            <a:blip r:embed="rId9"/>
            <a:stretch>
              <a:fillRect/>
            </a:stretch>
          </a:blipFill>
        </p:spPr>
        <p:txBody>
          <a:bodyPr/>
          <a:lstStyle/>
          <a:p>
            <a:endParaRPr lang="en-US"/>
          </a:p>
        </p:txBody>
      </p:sp>
      <p:sp>
        <p:nvSpPr>
          <p:cNvPr id="12" name="Freeform 12">
            <a:extLst>
              <a:ext uri="{FF2B5EF4-FFF2-40B4-BE49-F238E27FC236}">
                <a16:creationId xmlns:a16="http://schemas.microsoft.com/office/drawing/2014/main" id="{FA0A8162-ACBB-4A78-FF0C-DA8AB9027785}"/>
              </a:ext>
            </a:extLst>
          </p:cNvPr>
          <p:cNvSpPr/>
          <p:nvPr/>
        </p:nvSpPr>
        <p:spPr>
          <a:xfrm rot="-1494861">
            <a:off x="3786372" y="719900"/>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10"/>
            <a:stretch>
              <a:fillRect/>
            </a:stretch>
          </a:blipFill>
        </p:spPr>
        <p:txBody>
          <a:bodyPr/>
          <a:lstStyle/>
          <a:p>
            <a:endParaRPr lang="en-US"/>
          </a:p>
        </p:txBody>
      </p:sp>
      <p:sp>
        <p:nvSpPr>
          <p:cNvPr id="13" name="Freeform 13">
            <a:extLst>
              <a:ext uri="{FF2B5EF4-FFF2-40B4-BE49-F238E27FC236}">
                <a16:creationId xmlns:a16="http://schemas.microsoft.com/office/drawing/2014/main" id="{E6B4D6C7-E13C-F105-655D-862F99780CAF}"/>
              </a:ext>
            </a:extLst>
          </p:cNvPr>
          <p:cNvSpPr/>
          <p:nvPr/>
        </p:nvSpPr>
        <p:spPr>
          <a:xfrm>
            <a:off x="825154" y="6176370"/>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11"/>
            <a:stretch>
              <a:fillRect/>
            </a:stretch>
          </a:blipFill>
        </p:spPr>
        <p:txBody>
          <a:bodyPr/>
          <a:lstStyle/>
          <a:p>
            <a:endParaRPr lang="en-US"/>
          </a:p>
        </p:txBody>
      </p:sp>
      <p:sp>
        <p:nvSpPr>
          <p:cNvPr id="14" name="Freeform 14">
            <a:extLst>
              <a:ext uri="{FF2B5EF4-FFF2-40B4-BE49-F238E27FC236}">
                <a16:creationId xmlns:a16="http://schemas.microsoft.com/office/drawing/2014/main" id="{EA9A7B9E-0204-5BFD-0F3B-7BF05AECF397}"/>
              </a:ext>
            </a:extLst>
          </p:cNvPr>
          <p:cNvSpPr/>
          <p:nvPr/>
        </p:nvSpPr>
        <p:spPr>
          <a:xfrm>
            <a:off x="15478966" y="4675971"/>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12"/>
            <a:stretch>
              <a:fillRect/>
            </a:stretch>
          </a:blipFill>
        </p:spPr>
        <p:txBody>
          <a:bodyPr/>
          <a:lstStyle/>
          <a:p>
            <a:endParaRPr lang="en-US"/>
          </a:p>
        </p:txBody>
      </p:sp>
      <p:sp>
        <p:nvSpPr>
          <p:cNvPr id="15" name="Freeform 15">
            <a:extLst>
              <a:ext uri="{FF2B5EF4-FFF2-40B4-BE49-F238E27FC236}">
                <a16:creationId xmlns:a16="http://schemas.microsoft.com/office/drawing/2014/main" id="{91D6106F-DDAA-CCB3-AF91-4637A9773577}"/>
              </a:ext>
            </a:extLst>
          </p:cNvPr>
          <p:cNvSpPr/>
          <p:nvPr/>
        </p:nvSpPr>
        <p:spPr>
          <a:xfrm>
            <a:off x="14286018" y="1834856"/>
            <a:ext cx="580378" cy="570272"/>
          </a:xfrm>
          <a:custGeom>
            <a:avLst/>
            <a:gdLst/>
            <a:ahLst/>
            <a:cxnLst/>
            <a:rect l="l" t="t" r="r" b="b"/>
            <a:pathLst>
              <a:path w="580378" h="570272">
                <a:moveTo>
                  <a:pt x="0" y="0"/>
                </a:moveTo>
                <a:lnTo>
                  <a:pt x="580378" y="0"/>
                </a:lnTo>
                <a:lnTo>
                  <a:pt x="580378" y="570272"/>
                </a:lnTo>
                <a:lnTo>
                  <a:pt x="0" y="570272"/>
                </a:lnTo>
                <a:lnTo>
                  <a:pt x="0" y="0"/>
                </a:lnTo>
                <a:close/>
              </a:path>
            </a:pathLst>
          </a:custGeom>
          <a:blipFill>
            <a:blip r:embed="rId13"/>
            <a:stretch>
              <a:fillRect/>
            </a:stretch>
          </a:blipFill>
        </p:spPr>
        <p:txBody>
          <a:bodyPr/>
          <a:lstStyle/>
          <a:p>
            <a:endParaRPr lang="en-US"/>
          </a:p>
        </p:txBody>
      </p:sp>
    </p:spTree>
    <p:extLst>
      <p:ext uri="{BB962C8B-B14F-4D97-AF65-F5344CB8AC3E}">
        <p14:creationId xmlns:p14="http://schemas.microsoft.com/office/powerpoint/2010/main" val="383758883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C5E9EC1A-E984-5A40-2750-7BC9A68AFBA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8426071-52A5-6459-A765-F0C1C4BA527C}"/>
              </a:ext>
            </a:extLst>
          </p:cNvPr>
          <p:cNvSpPr/>
          <p:nvPr/>
        </p:nvSpPr>
        <p:spPr>
          <a:xfrm>
            <a:off x="16394964" y="3049024"/>
            <a:ext cx="7674102" cy="8229600"/>
          </a:xfrm>
          <a:custGeom>
            <a:avLst/>
            <a:gdLst/>
            <a:ahLst/>
            <a:cxnLst/>
            <a:rect l="l" t="t" r="r" b="b"/>
            <a:pathLst>
              <a:path w="7674102" h="8229600">
                <a:moveTo>
                  <a:pt x="0" y="0"/>
                </a:moveTo>
                <a:lnTo>
                  <a:pt x="7674102" y="0"/>
                </a:lnTo>
                <a:lnTo>
                  <a:pt x="7674102" y="8229600"/>
                </a:lnTo>
                <a:lnTo>
                  <a:pt x="0" y="8229600"/>
                </a:lnTo>
                <a:lnTo>
                  <a:pt x="0" y="0"/>
                </a:lnTo>
                <a:close/>
              </a:path>
            </a:pathLst>
          </a:custGeom>
          <a:blipFill>
            <a:blip r:embed="rId2"/>
            <a:stretch>
              <a:fillRect/>
            </a:stretch>
          </a:blipFill>
        </p:spPr>
        <p:txBody>
          <a:bodyPr/>
          <a:lstStyle/>
          <a:p>
            <a:endParaRPr lang="en-US" dirty="0"/>
          </a:p>
        </p:txBody>
      </p:sp>
      <p:sp>
        <p:nvSpPr>
          <p:cNvPr id="3" name="Freeform 3">
            <a:extLst>
              <a:ext uri="{FF2B5EF4-FFF2-40B4-BE49-F238E27FC236}">
                <a16:creationId xmlns:a16="http://schemas.microsoft.com/office/drawing/2014/main" id="{307EB803-EC10-38CE-5E94-263C6B0459E2}"/>
              </a:ext>
            </a:extLst>
          </p:cNvPr>
          <p:cNvSpPr/>
          <p:nvPr/>
        </p:nvSpPr>
        <p:spPr>
          <a:xfrm rot="-5314299">
            <a:off x="-2913316" y="6627666"/>
            <a:ext cx="6654437" cy="6446486"/>
          </a:xfrm>
          <a:custGeom>
            <a:avLst/>
            <a:gdLst/>
            <a:ahLst/>
            <a:cxnLst/>
            <a:rect l="l" t="t" r="r" b="b"/>
            <a:pathLst>
              <a:path w="6654437" h="6446486">
                <a:moveTo>
                  <a:pt x="0" y="0"/>
                </a:moveTo>
                <a:lnTo>
                  <a:pt x="6654436" y="0"/>
                </a:lnTo>
                <a:lnTo>
                  <a:pt x="6654436" y="6446485"/>
                </a:lnTo>
                <a:lnTo>
                  <a:pt x="0" y="6446485"/>
                </a:lnTo>
                <a:lnTo>
                  <a:pt x="0" y="0"/>
                </a:lnTo>
                <a:close/>
              </a:path>
            </a:pathLst>
          </a:custGeom>
          <a:blipFill>
            <a:blip r:embed="rId3"/>
            <a:stretch>
              <a:fillRect/>
            </a:stretch>
          </a:blipFill>
        </p:spPr>
        <p:txBody>
          <a:bodyPr/>
          <a:lstStyle/>
          <a:p>
            <a:endParaRPr lang="en-US"/>
          </a:p>
        </p:txBody>
      </p:sp>
      <p:sp>
        <p:nvSpPr>
          <p:cNvPr id="4" name="TextBox 4">
            <a:extLst>
              <a:ext uri="{FF2B5EF4-FFF2-40B4-BE49-F238E27FC236}">
                <a16:creationId xmlns:a16="http://schemas.microsoft.com/office/drawing/2014/main" id="{19E8DDDE-B5C1-2C46-CDF2-87633650AF0B}"/>
              </a:ext>
            </a:extLst>
          </p:cNvPr>
          <p:cNvSpPr txBox="1"/>
          <p:nvPr/>
        </p:nvSpPr>
        <p:spPr>
          <a:xfrm>
            <a:off x="3898552" y="2008395"/>
            <a:ext cx="10490895" cy="500137"/>
          </a:xfrm>
          <a:prstGeom prst="rect">
            <a:avLst/>
          </a:prstGeom>
        </p:spPr>
        <p:txBody>
          <a:bodyPr lIns="0" tIns="0" rIns="0" bIns="0" rtlCol="0" anchor="t">
            <a:spAutoFit/>
          </a:bodyPr>
          <a:lstStyle/>
          <a:p>
            <a:pPr algn="ctr">
              <a:lnSpc>
                <a:spcPts val="5241"/>
              </a:lnSpc>
            </a:pPr>
            <a:r>
              <a:rPr lang="en-US" sz="4200" dirty="0">
                <a:solidFill>
                  <a:srgbClr val="FFFFFF"/>
                </a:solidFill>
                <a:latin typeface="Mokoto"/>
                <a:ea typeface="Mokoto"/>
                <a:cs typeface="Mokoto"/>
                <a:sym typeface="Mokoto"/>
              </a:rPr>
              <a:t>SOMETHING ABOUT </a:t>
            </a:r>
            <a:r>
              <a:rPr lang="en-US" sz="4200" dirty="0">
                <a:solidFill>
                  <a:schemeClr val="accent4"/>
                </a:solidFill>
                <a:latin typeface="Mokoto"/>
                <a:ea typeface="Mokoto"/>
                <a:cs typeface="Mokoto"/>
                <a:sym typeface="Mokoto"/>
              </a:rPr>
              <a:t>MAS</a:t>
            </a:r>
          </a:p>
        </p:txBody>
      </p:sp>
      <p:sp>
        <p:nvSpPr>
          <p:cNvPr id="5" name="TextBox 5">
            <a:extLst>
              <a:ext uri="{FF2B5EF4-FFF2-40B4-BE49-F238E27FC236}">
                <a16:creationId xmlns:a16="http://schemas.microsoft.com/office/drawing/2014/main" id="{2664C059-8C44-B2DF-93EE-DCECB52757C1}"/>
              </a:ext>
            </a:extLst>
          </p:cNvPr>
          <p:cNvSpPr txBox="1"/>
          <p:nvPr/>
        </p:nvSpPr>
        <p:spPr>
          <a:xfrm>
            <a:off x="2742459" y="4701612"/>
            <a:ext cx="3160977" cy="2954655"/>
          </a:xfrm>
          <a:prstGeom prst="rect">
            <a:avLst/>
          </a:prstGeom>
        </p:spPr>
        <p:txBody>
          <a:bodyPr wrap="square" lIns="0" tIns="0" rIns="0" bIns="0" rtlCol="0" anchor="t">
            <a:spAutoFit/>
          </a:bodyPr>
          <a:lstStyle/>
          <a:p>
            <a:pPr algn="ctr" rtl="1"/>
            <a:r>
              <a:rPr lang="fa-IR" sz="3200" dirty="0">
                <a:solidFill>
                  <a:schemeClr val="bg1"/>
                </a:solidFill>
                <a:cs typeface="2  Elm Border" panose="00000400000000000000" pitchFamily="2" charset="-78"/>
              </a:rPr>
              <a:t>یک سیستم هوشمند را می‌شود به‌عنوان جامعه‌ای از عامل‌ها دید که هرکدام مسئول بخشی از تفکر هستند</a:t>
            </a:r>
            <a:endParaRPr lang="en-US" sz="2800" dirty="0">
              <a:solidFill>
                <a:schemeClr val="bg1"/>
              </a:solidFill>
              <a:latin typeface="Montserrat"/>
              <a:ea typeface="Montserrat"/>
              <a:cs typeface="2  Elm Border" panose="00000400000000000000" pitchFamily="2" charset="-78"/>
              <a:sym typeface="Montserrat"/>
            </a:endParaRPr>
          </a:p>
        </p:txBody>
      </p:sp>
      <p:sp>
        <p:nvSpPr>
          <p:cNvPr id="6" name="TextBox 6">
            <a:extLst>
              <a:ext uri="{FF2B5EF4-FFF2-40B4-BE49-F238E27FC236}">
                <a16:creationId xmlns:a16="http://schemas.microsoft.com/office/drawing/2014/main" id="{0C96CCEE-25CE-8594-B7BC-8B46A1EF2A9B}"/>
              </a:ext>
            </a:extLst>
          </p:cNvPr>
          <p:cNvSpPr txBox="1"/>
          <p:nvPr/>
        </p:nvSpPr>
        <p:spPr>
          <a:xfrm>
            <a:off x="12593352" y="4701612"/>
            <a:ext cx="3087993" cy="4924425"/>
          </a:xfrm>
          <a:prstGeom prst="rect">
            <a:avLst/>
          </a:prstGeom>
        </p:spPr>
        <p:txBody>
          <a:bodyPr lIns="0" tIns="0" rIns="0" bIns="0" rtlCol="0" anchor="t">
            <a:spAutoFit/>
          </a:bodyPr>
          <a:lstStyle/>
          <a:p>
            <a:pPr algn="ctr" rtl="1"/>
            <a:r>
              <a:rPr lang="en-US" sz="3200" dirty="0">
                <a:solidFill>
                  <a:schemeClr val="bg1"/>
                </a:solidFill>
                <a:cs typeface="2  Elm Border" panose="00000400000000000000" pitchFamily="2" charset="-78"/>
              </a:rPr>
              <a:t>MAS </a:t>
            </a:r>
            <a:r>
              <a:rPr lang="fa-IR" sz="3200" dirty="0">
                <a:solidFill>
                  <a:schemeClr val="bg1"/>
                </a:solidFill>
                <a:cs typeface="2  Elm Border" panose="00000400000000000000" pitchFamily="2" charset="-78"/>
              </a:rPr>
              <a:t>می‌تواند گام‌های استدلالی </a:t>
            </a:r>
            <a:r>
              <a:rPr lang="en-US" sz="3200" dirty="0">
                <a:solidFill>
                  <a:schemeClr val="bg1"/>
                </a:solidFill>
                <a:cs typeface="2  Elm Border" panose="00000400000000000000" pitchFamily="2" charset="-78"/>
              </a:rPr>
              <a:t>LLM </a:t>
            </a:r>
            <a:r>
              <a:rPr lang="fa-IR" sz="3200" dirty="0">
                <a:solidFill>
                  <a:schemeClr val="bg1"/>
                </a:solidFill>
                <a:cs typeface="2  Elm Border" panose="00000400000000000000" pitchFamily="2" charset="-78"/>
              </a:rPr>
              <a:t>رو بین چند عامل تقسیم کند، به جای این‌که همه رو یک مدل بزرگ انجام بدهد. این باعث کاهش بار محاسباتی و افزایش دقت می‌شود</a:t>
            </a:r>
            <a:endParaRPr lang="en-US" sz="3200" dirty="0">
              <a:solidFill>
                <a:schemeClr val="bg1"/>
              </a:solidFill>
              <a:latin typeface="Montserrat"/>
              <a:ea typeface="Montserrat"/>
              <a:cs typeface="2  Elm Border" panose="00000400000000000000" pitchFamily="2" charset="-78"/>
              <a:sym typeface="Montserrat"/>
            </a:endParaRPr>
          </a:p>
        </p:txBody>
      </p:sp>
      <p:sp>
        <p:nvSpPr>
          <p:cNvPr id="10" name="Freeform 10">
            <a:extLst>
              <a:ext uri="{FF2B5EF4-FFF2-40B4-BE49-F238E27FC236}">
                <a16:creationId xmlns:a16="http://schemas.microsoft.com/office/drawing/2014/main" id="{35621721-9102-7F91-16F5-F0B214275197}"/>
              </a:ext>
            </a:extLst>
          </p:cNvPr>
          <p:cNvSpPr/>
          <p:nvPr/>
        </p:nvSpPr>
        <p:spPr>
          <a:xfrm rot="1392916">
            <a:off x="6150824" y="9543846"/>
            <a:ext cx="1032424" cy="1155160"/>
          </a:xfrm>
          <a:custGeom>
            <a:avLst/>
            <a:gdLst/>
            <a:ahLst/>
            <a:cxnLst/>
            <a:rect l="l" t="t" r="r" b="b"/>
            <a:pathLst>
              <a:path w="1032424" h="1155160">
                <a:moveTo>
                  <a:pt x="0" y="0"/>
                </a:moveTo>
                <a:lnTo>
                  <a:pt x="1032424" y="0"/>
                </a:lnTo>
                <a:lnTo>
                  <a:pt x="1032424" y="1155160"/>
                </a:lnTo>
                <a:lnTo>
                  <a:pt x="0" y="1155160"/>
                </a:lnTo>
                <a:lnTo>
                  <a:pt x="0" y="0"/>
                </a:lnTo>
                <a:close/>
              </a:path>
            </a:pathLst>
          </a:custGeom>
          <a:blipFill>
            <a:blip r:embed="rId4"/>
            <a:stretch>
              <a:fillRect/>
            </a:stretch>
          </a:blipFill>
        </p:spPr>
        <p:txBody>
          <a:bodyPr/>
          <a:lstStyle/>
          <a:p>
            <a:endParaRPr lang="en-US"/>
          </a:p>
        </p:txBody>
      </p:sp>
      <p:sp>
        <p:nvSpPr>
          <p:cNvPr id="11" name="Freeform 11">
            <a:extLst>
              <a:ext uri="{FF2B5EF4-FFF2-40B4-BE49-F238E27FC236}">
                <a16:creationId xmlns:a16="http://schemas.microsoft.com/office/drawing/2014/main" id="{FC971BC0-B82D-5A6E-742A-C9AF52152F5B}"/>
              </a:ext>
            </a:extLst>
          </p:cNvPr>
          <p:cNvSpPr/>
          <p:nvPr/>
        </p:nvSpPr>
        <p:spPr>
          <a:xfrm rot="-1600701">
            <a:off x="221424" y="-452087"/>
            <a:ext cx="1207461" cy="1277736"/>
          </a:xfrm>
          <a:custGeom>
            <a:avLst/>
            <a:gdLst/>
            <a:ahLst/>
            <a:cxnLst/>
            <a:rect l="l" t="t" r="r" b="b"/>
            <a:pathLst>
              <a:path w="1207461" h="1277736">
                <a:moveTo>
                  <a:pt x="0" y="0"/>
                </a:moveTo>
                <a:lnTo>
                  <a:pt x="1207460" y="0"/>
                </a:lnTo>
                <a:lnTo>
                  <a:pt x="1207460" y="1277736"/>
                </a:lnTo>
                <a:lnTo>
                  <a:pt x="0" y="1277736"/>
                </a:lnTo>
                <a:lnTo>
                  <a:pt x="0" y="0"/>
                </a:lnTo>
                <a:close/>
              </a:path>
            </a:pathLst>
          </a:custGeom>
          <a:blipFill>
            <a:blip r:embed="rId5"/>
            <a:stretch>
              <a:fillRect/>
            </a:stretch>
          </a:blipFill>
        </p:spPr>
        <p:txBody>
          <a:bodyPr/>
          <a:lstStyle/>
          <a:p>
            <a:endParaRPr lang="en-US"/>
          </a:p>
        </p:txBody>
      </p:sp>
      <p:sp>
        <p:nvSpPr>
          <p:cNvPr id="12" name="Freeform 12">
            <a:extLst>
              <a:ext uri="{FF2B5EF4-FFF2-40B4-BE49-F238E27FC236}">
                <a16:creationId xmlns:a16="http://schemas.microsoft.com/office/drawing/2014/main" id="{01F3DF7A-8802-2B98-FEE3-42D10797686B}"/>
              </a:ext>
            </a:extLst>
          </p:cNvPr>
          <p:cNvSpPr/>
          <p:nvPr/>
        </p:nvSpPr>
        <p:spPr>
          <a:xfrm rot="1558470">
            <a:off x="16666564" y="3048497"/>
            <a:ext cx="797660" cy="847448"/>
          </a:xfrm>
          <a:custGeom>
            <a:avLst/>
            <a:gdLst/>
            <a:ahLst/>
            <a:cxnLst/>
            <a:rect l="l" t="t" r="r" b="b"/>
            <a:pathLst>
              <a:path w="797660" h="847448">
                <a:moveTo>
                  <a:pt x="0" y="0"/>
                </a:moveTo>
                <a:lnTo>
                  <a:pt x="797660" y="0"/>
                </a:lnTo>
                <a:lnTo>
                  <a:pt x="797660" y="847447"/>
                </a:lnTo>
                <a:lnTo>
                  <a:pt x="0" y="847447"/>
                </a:lnTo>
                <a:lnTo>
                  <a:pt x="0" y="0"/>
                </a:lnTo>
                <a:close/>
              </a:path>
            </a:pathLst>
          </a:custGeom>
          <a:blipFill>
            <a:blip r:embed="rId6"/>
            <a:stretch>
              <a:fillRect/>
            </a:stretch>
          </a:blipFill>
        </p:spPr>
        <p:txBody>
          <a:bodyPr/>
          <a:lstStyle/>
          <a:p>
            <a:endParaRPr lang="en-US"/>
          </a:p>
        </p:txBody>
      </p:sp>
      <p:sp>
        <p:nvSpPr>
          <p:cNvPr id="13" name="Freeform 13">
            <a:extLst>
              <a:ext uri="{FF2B5EF4-FFF2-40B4-BE49-F238E27FC236}">
                <a16:creationId xmlns:a16="http://schemas.microsoft.com/office/drawing/2014/main" id="{D3264609-DED5-7449-AABB-516ECD59B733}"/>
              </a:ext>
            </a:extLst>
          </p:cNvPr>
          <p:cNvSpPr/>
          <p:nvPr/>
        </p:nvSpPr>
        <p:spPr>
          <a:xfrm>
            <a:off x="825154" y="6176370"/>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7"/>
            <a:stretch>
              <a:fillRect/>
            </a:stretch>
          </a:blipFill>
        </p:spPr>
        <p:txBody>
          <a:bodyPr/>
          <a:lstStyle/>
          <a:p>
            <a:endParaRPr lang="en-US"/>
          </a:p>
        </p:txBody>
      </p:sp>
      <p:sp>
        <p:nvSpPr>
          <p:cNvPr id="14" name="Freeform 14">
            <a:extLst>
              <a:ext uri="{FF2B5EF4-FFF2-40B4-BE49-F238E27FC236}">
                <a16:creationId xmlns:a16="http://schemas.microsoft.com/office/drawing/2014/main" id="{16831D3C-5CC4-BF77-7BF2-2A278AB47FCD}"/>
              </a:ext>
            </a:extLst>
          </p:cNvPr>
          <p:cNvSpPr/>
          <p:nvPr/>
        </p:nvSpPr>
        <p:spPr>
          <a:xfrm>
            <a:off x="17065395" y="-443780"/>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8"/>
            <a:stretch>
              <a:fillRect/>
            </a:stretch>
          </a:blipFill>
        </p:spPr>
        <p:txBody>
          <a:bodyPr/>
          <a:lstStyle/>
          <a:p>
            <a:endParaRPr lang="en-US"/>
          </a:p>
        </p:txBody>
      </p:sp>
      <p:sp>
        <p:nvSpPr>
          <p:cNvPr id="15" name="TextBox 15">
            <a:extLst>
              <a:ext uri="{FF2B5EF4-FFF2-40B4-BE49-F238E27FC236}">
                <a16:creationId xmlns:a16="http://schemas.microsoft.com/office/drawing/2014/main" id="{77813A7B-CA1A-891F-378D-5EA5FD9CC416}"/>
              </a:ext>
            </a:extLst>
          </p:cNvPr>
          <p:cNvSpPr txBox="1"/>
          <p:nvPr/>
        </p:nvSpPr>
        <p:spPr>
          <a:xfrm>
            <a:off x="2543465" y="3643942"/>
            <a:ext cx="3558964" cy="240450"/>
          </a:xfrm>
          <a:prstGeom prst="rect">
            <a:avLst/>
          </a:prstGeom>
        </p:spPr>
        <p:txBody>
          <a:bodyPr lIns="0" tIns="0" rIns="0" bIns="0" rtlCol="0" anchor="t">
            <a:spAutoFit/>
          </a:bodyPr>
          <a:lstStyle/>
          <a:p>
            <a:pPr algn="ctr">
              <a:lnSpc>
                <a:spcPts val="2520"/>
              </a:lnSpc>
              <a:spcBef>
                <a:spcPct val="0"/>
              </a:spcBef>
            </a:pPr>
            <a:r>
              <a:rPr lang="en-US" sz="2000" dirty="0">
                <a:solidFill>
                  <a:schemeClr val="bg1"/>
                </a:solidFill>
                <a:latin typeface="Mokoto" panose="020B0604020202020204" charset="0"/>
              </a:rPr>
              <a:t>Society of Mind</a:t>
            </a:r>
            <a:endParaRPr lang="en-US" sz="2000" dirty="0">
              <a:solidFill>
                <a:schemeClr val="bg1"/>
              </a:solidFill>
              <a:latin typeface="Mokoto" panose="020B0604020202020204" charset="0"/>
              <a:ea typeface="Mokoto"/>
              <a:cs typeface="Mokoto"/>
              <a:sym typeface="Mokoto"/>
            </a:endParaRPr>
          </a:p>
        </p:txBody>
      </p:sp>
      <p:sp>
        <p:nvSpPr>
          <p:cNvPr id="16" name="TextBox 16">
            <a:extLst>
              <a:ext uri="{FF2B5EF4-FFF2-40B4-BE49-F238E27FC236}">
                <a16:creationId xmlns:a16="http://schemas.microsoft.com/office/drawing/2014/main" id="{99DA4790-5D72-A027-34E3-3D25578BD228}"/>
              </a:ext>
            </a:extLst>
          </p:cNvPr>
          <p:cNvSpPr txBox="1"/>
          <p:nvPr/>
        </p:nvSpPr>
        <p:spPr>
          <a:xfrm>
            <a:off x="11737385" y="3643942"/>
            <a:ext cx="4799928" cy="240450"/>
          </a:xfrm>
          <a:prstGeom prst="rect">
            <a:avLst/>
          </a:prstGeom>
        </p:spPr>
        <p:txBody>
          <a:bodyPr wrap="square" lIns="0" tIns="0" rIns="0" bIns="0" rtlCol="0" anchor="t">
            <a:spAutoFit/>
          </a:bodyPr>
          <a:lstStyle/>
          <a:p>
            <a:pPr>
              <a:lnSpc>
                <a:spcPts val="2520"/>
              </a:lnSpc>
              <a:spcBef>
                <a:spcPct val="0"/>
              </a:spcBef>
            </a:pPr>
            <a:r>
              <a:rPr lang="en-US" sz="2000" dirty="0">
                <a:solidFill>
                  <a:schemeClr val="bg1"/>
                </a:solidFill>
                <a:latin typeface="Mokoto" panose="020B0604020202020204" charset="0"/>
                <a:cs typeface="2  Elm Border" panose="00000400000000000000" pitchFamily="2" charset="-78"/>
              </a:rPr>
              <a:t>CoT (Chain of Thought)</a:t>
            </a:r>
            <a:endParaRPr lang="en-US" sz="2000" dirty="0">
              <a:solidFill>
                <a:schemeClr val="bg1"/>
              </a:solidFill>
              <a:latin typeface="Mokoto" panose="020B0604020202020204" charset="0"/>
              <a:ea typeface="Mokoto"/>
              <a:cs typeface="2  Elm Border" panose="00000400000000000000" pitchFamily="2" charset="-78"/>
              <a:sym typeface="Mokoto"/>
            </a:endParaRPr>
          </a:p>
        </p:txBody>
      </p:sp>
      <p:cxnSp>
        <p:nvCxnSpPr>
          <p:cNvPr id="20" name="Straight Connector 19">
            <a:extLst>
              <a:ext uri="{FF2B5EF4-FFF2-40B4-BE49-F238E27FC236}">
                <a16:creationId xmlns:a16="http://schemas.microsoft.com/office/drawing/2014/main" id="{74C60D68-8B91-0201-C159-7F20502F007E}"/>
              </a:ext>
            </a:extLst>
          </p:cNvPr>
          <p:cNvCxnSpPr>
            <a:cxnSpLocks/>
          </p:cNvCxnSpPr>
          <p:nvPr/>
        </p:nvCxnSpPr>
        <p:spPr>
          <a:xfrm>
            <a:off x="2170530" y="4351421"/>
            <a:ext cx="4304836" cy="0"/>
          </a:xfrm>
          <a:prstGeom prst="line">
            <a:avLst/>
          </a:prstGeom>
        </p:spPr>
        <p:style>
          <a:lnRef idx="3">
            <a:schemeClr val="accent4"/>
          </a:lnRef>
          <a:fillRef idx="0">
            <a:schemeClr val="accent4"/>
          </a:fillRef>
          <a:effectRef idx="2">
            <a:schemeClr val="accent4"/>
          </a:effectRef>
          <a:fontRef idx="minor">
            <a:schemeClr val="tx1"/>
          </a:fontRef>
        </p:style>
      </p:cxnSp>
      <p:cxnSp>
        <p:nvCxnSpPr>
          <p:cNvPr id="24" name="Straight Connector 23">
            <a:extLst>
              <a:ext uri="{FF2B5EF4-FFF2-40B4-BE49-F238E27FC236}">
                <a16:creationId xmlns:a16="http://schemas.microsoft.com/office/drawing/2014/main" id="{2A9F4B3D-6733-5B72-77F8-596B35511906}"/>
              </a:ext>
            </a:extLst>
          </p:cNvPr>
          <p:cNvCxnSpPr>
            <a:cxnSpLocks/>
          </p:cNvCxnSpPr>
          <p:nvPr/>
        </p:nvCxnSpPr>
        <p:spPr>
          <a:xfrm>
            <a:off x="11610852" y="4351421"/>
            <a:ext cx="4743021" cy="0"/>
          </a:xfrm>
          <a:prstGeom prst="line">
            <a:avLst/>
          </a:prstGeom>
        </p:spPr>
        <p:style>
          <a:lnRef idx="3">
            <a:schemeClr val="accent4"/>
          </a:lnRef>
          <a:fillRef idx="0">
            <a:schemeClr val="accent4"/>
          </a:fillRef>
          <a:effectRef idx="2">
            <a:schemeClr val="accent4"/>
          </a:effectRef>
          <a:fontRef idx="minor">
            <a:schemeClr val="tx1"/>
          </a:fontRef>
        </p:style>
      </p:cxnSp>
      <p:sp>
        <p:nvSpPr>
          <p:cNvPr id="7" name="TextBox 15">
            <a:extLst>
              <a:ext uri="{FF2B5EF4-FFF2-40B4-BE49-F238E27FC236}">
                <a16:creationId xmlns:a16="http://schemas.microsoft.com/office/drawing/2014/main" id="{1B187E89-A153-5485-E23E-F40BC40C594D}"/>
              </a:ext>
            </a:extLst>
          </p:cNvPr>
          <p:cNvSpPr txBox="1"/>
          <p:nvPr/>
        </p:nvSpPr>
        <p:spPr>
          <a:xfrm>
            <a:off x="7190103" y="3623156"/>
            <a:ext cx="3558964" cy="240450"/>
          </a:xfrm>
          <a:prstGeom prst="rect">
            <a:avLst/>
          </a:prstGeom>
        </p:spPr>
        <p:txBody>
          <a:bodyPr lIns="0" tIns="0" rIns="0" bIns="0" rtlCol="0" anchor="t">
            <a:spAutoFit/>
          </a:bodyPr>
          <a:lstStyle/>
          <a:p>
            <a:pPr>
              <a:lnSpc>
                <a:spcPts val="2520"/>
              </a:lnSpc>
              <a:spcBef>
                <a:spcPct val="0"/>
              </a:spcBef>
            </a:pPr>
            <a:r>
              <a:rPr lang="en-US" sz="2000" dirty="0">
                <a:solidFill>
                  <a:schemeClr val="bg1"/>
                </a:solidFill>
                <a:latin typeface="Mokoto" panose="020B0604020202020204" charset="0"/>
              </a:rPr>
              <a:t>Fault Tolerance</a:t>
            </a:r>
            <a:endParaRPr lang="en-US" sz="2000" dirty="0">
              <a:solidFill>
                <a:schemeClr val="bg1"/>
              </a:solidFill>
              <a:latin typeface="Mokoto" panose="020B0604020202020204" charset="0"/>
              <a:ea typeface="Mokoto"/>
              <a:cs typeface="Mokoto"/>
              <a:sym typeface="Mokoto"/>
            </a:endParaRPr>
          </a:p>
        </p:txBody>
      </p:sp>
      <p:cxnSp>
        <p:nvCxnSpPr>
          <p:cNvPr id="9" name="Straight Connector 8">
            <a:extLst>
              <a:ext uri="{FF2B5EF4-FFF2-40B4-BE49-F238E27FC236}">
                <a16:creationId xmlns:a16="http://schemas.microsoft.com/office/drawing/2014/main" id="{91F4607D-CF74-8733-03F2-76B8B1C35527}"/>
              </a:ext>
            </a:extLst>
          </p:cNvPr>
          <p:cNvCxnSpPr>
            <a:cxnSpLocks/>
          </p:cNvCxnSpPr>
          <p:nvPr/>
        </p:nvCxnSpPr>
        <p:spPr>
          <a:xfrm>
            <a:off x="6817167" y="4351421"/>
            <a:ext cx="4304836" cy="0"/>
          </a:xfrm>
          <a:prstGeom prst="line">
            <a:avLst/>
          </a:prstGeom>
        </p:spPr>
        <p:style>
          <a:lnRef idx="3">
            <a:schemeClr val="accent4"/>
          </a:lnRef>
          <a:fillRef idx="0">
            <a:schemeClr val="accent4"/>
          </a:fillRef>
          <a:effectRef idx="2">
            <a:schemeClr val="accent4"/>
          </a:effectRef>
          <a:fontRef idx="minor">
            <a:schemeClr val="tx1"/>
          </a:fontRef>
        </p:style>
      </p:cxnSp>
      <p:sp>
        <p:nvSpPr>
          <p:cNvPr id="17" name="TextBox 5">
            <a:extLst>
              <a:ext uri="{FF2B5EF4-FFF2-40B4-BE49-F238E27FC236}">
                <a16:creationId xmlns:a16="http://schemas.microsoft.com/office/drawing/2014/main" id="{6F477E38-402F-186C-BED7-CBC5A478FE5F}"/>
              </a:ext>
            </a:extLst>
          </p:cNvPr>
          <p:cNvSpPr txBox="1"/>
          <p:nvPr/>
        </p:nvSpPr>
        <p:spPr>
          <a:xfrm>
            <a:off x="7389096" y="4702887"/>
            <a:ext cx="3160977" cy="3939540"/>
          </a:xfrm>
          <a:prstGeom prst="rect">
            <a:avLst/>
          </a:prstGeom>
        </p:spPr>
        <p:txBody>
          <a:bodyPr wrap="square" lIns="0" tIns="0" rIns="0" bIns="0" rtlCol="0" anchor="t">
            <a:spAutoFit/>
          </a:bodyPr>
          <a:lstStyle/>
          <a:p>
            <a:pPr algn="ctr" rtl="1"/>
            <a:r>
              <a:rPr lang="fa-IR" sz="3200" dirty="0">
                <a:solidFill>
                  <a:schemeClr val="bg1"/>
                </a:solidFill>
                <a:cs typeface="2  Elm Border" panose="00000400000000000000" pitchFamily="2" charset="-78"/>
              </a:rPr>
              <a:t>اگر یک عامل در </a:t>
            </a:r>
            <a:r>
              <a:rPr lang="en-US" sz="3200" dirty="0">
                <a:solidFill>
                  <a:schemeClr val="bg1"/>
                </a:solidFill>
                <a:cs typeface="2  Elm Border" panose="00000400000000000000" pitchFamily="2" charset="-78"/>
              </a:rPr>
              <a:t>MAS </a:t>
            </a:r>
            <a:r>
              <a:rPr lang="fa-IR" sz="3200" dirty="0">
                <a:solidFill>
                  <a:schemeClr val="bg1"/>
                </a:solidFill>
                <a:cs typeface="2  Elm Border" panose="00000400000000000000" pitchFamily="2" charset="-78"/>
              </a:rPr>
              <a:t>خطا کند، سیستم می‌تواند با عامل دیگر ادامه بدهد یا اصلاح کند؛ چیزی که در </a:t>
            </a:r>
            <a:r>
              <a:rPr lang="en-US" sz="3200" dirty="0">
                <a:solidFill>
                  <a:schemeClr val="bg1"/>
                </a:solidFill>
                <a:cs typeface="2  Elm Border" panose="00000400000000000000" pitchFamily="2" charset="-78"/>
              </a:rPr>
              <a:t>LLM </a:t>
            </a:r>
            <a:r>
              <a:rPr lang="fa-IR" sz="3200" dirty="0">
                <a:solidFill>
                  <a:schemeClr val="bg1"/>
                </a:solidFill>
                <a:cs typeface="2  Elm Border" panose="00000400000000000000" pitchFamily="2" charset="-78"/>
              </a:rPr>
              <a:t>های تک‌عاملی کمتر وجود دارد</a:t>
            </a:r>
            <a:endParaRPr lang="en-US" sz="2800" dirty="0">
              <a:solidFill>
                <a:schemeClr val="bg1"/>
              </a:solidFill>
              <a:latin typeface="Montserrat"/>
              <a:ea typeface="Montserrat"/>
              <a:cs typeface="2  Elm Border" panose="00000400000000000000" pitchFamily="2" charset="-78"/>
              <a:sym typeface="Montserrat"/>
            </a:endParaRPr>
          </a:p>
        </p:txBody>
      </p:sp>
    </p:spTree>
    <p:extLst>
      <p:ext uri="{BB962C8B-B14F-4D97-AF65-F5344CB8AC3E}">
        <p14:creationId xmlns:p14="http://schemas.microsoft.com/office/powerpoint/2010/main" val="240666904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10623"/>
        </a:solidFill>
        <a:effectLst/>
      </p:bgPr>
    </p:bg>
    <p:spTree>
      <p:nvGrpSpPr>
        <p:cNvPr id="1" name="">
          <a:extLst>
            <a:ext uri="{FF2B5EF4-FFF2-40B4-BE49-F238E27FC236}">
              <a16:creationId xmlns:a16="http://schemas.microsoft.com/office/drawing/2014/main" id="{E05B66C7-C684-541D-6FFC-E21CFE40DA5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A781D116-F4FF-0419-1E6F-79FB475FDC71}"/>
              </a:ext>
            </a:extLst>
          </p:cNvPr>
          <p:cNvSpPr/>
          <p:nvPr/>
        </p:nvSpPr>
        <p:spPr>
          <a:xfrm>
            <a:off x="-1056039" y="-1077267"/>
            <a:ext cx="4641250" cy="4211934"/>
          </a:xfrm>
          <a:custGeom>
            <a:avLst/>
            <a:gdLst/>
            <a:ahLst/>
            <a:cxnLst/>
            <a:rect l="l" t="t" r="r" b="b"/>
            <a:pathLst>
              <a:path w="4641250" h="4211934">
                <a:moveTo>
                  <a:pt x="0" y="0"/>
                </a:moveTo>
                <a:lnTo>
                  <a:pt x="4641250" y="0"/>
                </a:lnTo>
                <a:lnTo>
                  <a:pt x="4641250" y="4211934"/>
                </a:lnTo>
                <a:lnTo>
                  <a:pt x="0" y="4211934"/>
                </a:lnTo>
                <a:lnTo>
                  <a:pt x="0" y="0"/>
                </a:lnTo>
                <a:close/>
              </a:path>
            </a:pathLst>
          </a:custGeom>
          <a:blipFill>
            <a:blip r:embed="rId2"/>
            <a:stretch>
              <a:fillRect/>
            </a:stretch>
          </a:blipFill>
        </p:spPr>
        <p:txBody>
          <a:bodyPr/>
          <a:lstStyle/>
          <a:p>
            <a:endParaRPr lang="en-US"/>
          </a:p>
        </p:txBody>
      </p:sp>
      <p:sp>
        <p:nvSpPr>
          <p:cNvPr id="3" name="Freeform 3">
            <a:extLst>
              <a:ext uri="{FF2B5EF4-FFF2-40B4-BE49-F238E27FC236}">
                <a16:creationId xmlns:a16="http://schemas.microsoft.com/office/drawing/2014/main" id="{8F706E3C-4EB3-AAC3-11E3-CD5DDD164E60}"/>
              </a:ext>
            </a:extLst>
          </p:cNvPr>
          <p:cNvSpPr/>
          <p:nvPr/>
        </p:nvSpPr>
        <p:spPr>
          <a:xfrm>
            <a:off x="13625795" y="4944057"/>
            <a:ext cx="7674102" cy="8229600"/>
          </a:xfrm>
          <a:custGeom>
            <a:avLst/>
            <a:gdLst/>
            <a:ahLst/>
            <a:cxnLst/>
            <a:rect l="l" t="t" r="r" b="b"/>
            <a:pathLst>
              <a:path w="7674102" h="8229600">
                <a:moveTo>
                  <a:pt x="0" y="0"/>
                </a:moveTo>
                <a:lnTo>
                  <a:pt x="7674102" y="0"/>
                </a:lnTo>
                <a:lnTo>
                  <a:pt x="7674102" y="8229600"/>
                </a:lnTo>
                <a:lnTo>
                  <a:pt x="0" y="8229600"/>
                </a:lnTo>
                <a:lnTo>
                  <a:pt x="0" y="0"/>
                </a:lnTo>
                <a:close/>
              </a:path>
            </a:pathLst>
          </a:custGeom>
          <a:blipFill>
            <a:blip r:embed="rId3"/>
            <a:stretch>
              <a:fillRect/>
            </a:stretch>
          </a:blipFill>
        </p:spPr>
        <p:txBody>
          <a:bodyPr/>
          <a:lstStyle/>
          <a:p>
            <a:endParaRPr lang="en-US"/>
          </a:p>
        </p:txBody>
      </p:sp>
      <p:sp>
        <p:nvSpPr>
          <p:cNvPr id="4" name="Freeform 4">
            <a:extLst>
              <a:ext uri="{FF2B5EF4-FFF2-40B4-BE49-F238E27FC236}">
                <a16:creationId xmlns:a16="http://schemas.microsoft.com/office/drawing/2014/main" id="{0DE13810-1169-986C-13FE-9F8C8CB6124B}"/>
              </a:ext>
            </a:extLst>
          </p:cNvPr>
          <p:cNvSpPr/>
          <p:nvPr/>
        </p:nvSpPr>
        <p:spPr>
          <a:xfrm rot="-5314299">
            <a:off x="-2062633" y="6359657"/>
            <a:ext cx="6654437" cy="6446486"/>
          </a:xfrm>
          <a:custGeom>
            <a:avLst/>
            <a:gdLst/>
            <a:ahLst/>
            <a:cxnLst/>
            <a:rect l="l" t="t" r="r" b="b"/>
            <a:pathLst>
              <a:path w="6654437" h="6446486">
                <a:moveTo>
                  <a:pt x="0" y="0"/>
                </a:moveTo>
                <a:lnTo>
                  <a:pt x="6654437" y="0"/>
                </a:lnTo>
                <a:lnTo>
                  <a:pt x="6654437" y="6446485"/>
                </a:lnTo>
                <a:lnTo>
                  <a:pt x="0" y="6446485"/>
                </a:lnTo>
                <a:lnTo>
                  <a:pt x="0" y="0"/>
                </a:lnTo>
                <a:close/>
              </a:path>
            </a:pathLst>
          </a:custGeom>
          <a:blipFill>
            <a:blip r:embed="rId4"/>
            <a:stretch>
              <a:fillRect/>
            </a:stretch>
          </a:blipFill>
        </p:spPr>
        <p:txBody>
          <a:bodyPr/>
          <a:lstStyle/>
          <a:p>
            <a:endParaRPr lang="en-US"/>
          </a:p>
        </p:txBody>
      </p:sp>
      <p:sp>
        <p:nvSpPr>
          <p:cNvPr id="5" name="Freeform 5">
            <a:extLst>
              <a:ext uri="{FF2B5EF4-FFF2-40B4-BE49-F238E27FC236}">
                <a16:creationId xmlns:a16="http://schemas.microsoft.com/office/drawing/2014/main" id="{28037D53-9BDA-E166-E472-5E92B7AE246C}"/>
              </a:ext>
            </a:extLst>
          </p:cNvPr>
          <p:cNvSpPr/>
          <p:nvPr/>
        </p:nvSpPr>
        <p:spPr>
          <a:xfrm rot="122150">
            <a:off x="11134991" y="-4166473"/>
            <a:ext cx="7153009" cy="6178411"/>
          </a:xfrm>
          <a:custGeom>
            <a:avLst/>
            <a:gdLst/>
            <a:ahLst/>
            <a:cxnLst/>
            <a:rect l="l" t="t" r="r" b="b"/>
            <a:pathLst>
              <a:path w="7153009" h="6178411">
                <a:moveTo>
                  <a:pt x="0" y="0"/>
                </a:moveTo>
                <a:lnTo>
                  <a:pt x="7153009" y="0"/>
                </a:lnTo>
                <a:lnTo>
                  <a:pt x="7153009" y="6178411"/>
                </a:lnTo>
                <a:lnTo>
                  <a:pt x="0" y="6178411"/>
                </a:lnTo>
                <a:lnTo>
                  <a:pt x="0" y="0"/>
                </a:lnTo>
                <a:close/>
              </a:path>
            </a:pathLst>
          </a:custGeom>
          <a:blipFill>
            <a:blip r:embed="rId5"/>
            <a:stretch>
              <a:fillRect/>
            </a:stretch>
          </a:blipFill>
        </p:spPr>
        <p:txBody>
          <a:bodyPr/>
          <a:lstStyle/>
          <a:p>
            <a:endParaRPr lang="en-US"/>
          </a:p>
        </p:txBody>
      </p:sp>
      <p:sp>
        <p:nvSpPr>
          <p:cNvPr id="6" name="TextBox 6">
            <a:extLst>
              <a:ext uri="{FF2B5EF4-FFF2-40B4-BE49-F238E27FC236}">
                <a16:creationId xmlns:a16="http://schemas.microsoft.com/office/drawing/2014/main" id="{E84461B9-16B9-BE74-16AE-28FAC305C53F}"/>
              </a:ext>
            </a:extLst>
          </p:cNvPr>
          <p:cNvSpPr txBox="1"/>
          <p:nvPr/>
        </p:nvSpPr>
        <p:spPr>
          <a:xfrm>
            <a:off x="2743200" y="2703787"/>
            <a:ext cx="12512487" cy="666849"/>
          </a:xfrm>
          <a:prstGeom prst="rect">
            <a:avLst/>
          </a:prstGeom>
        </p:spPr>
        <p:txBody>
          <a:bodyPr lIns="0" tIns="0" rIns="0" bIns="0" rtlCol="0" anchor="t">
            <a:spAutoFit/>
          </a:bodyPr>
          <a:lstStyle/>
          <a:p>
            <a:pPr algn="ctr">
              <a:lnSpc>
                <a:spcPts val="5241"/>
              </a:lnSpc>
            </a:pPr>
            <a:r>
              <a:rPr lang="en-US" sz="4400" dirty="0">
                <a:solidFill>
                  <a:schemeClr val="accent4"/>
                </a:solidFill>
                <a:latin typeface="Mokoto" panose="020B0604020202020204" charset="0"/>
              </a:rPr>
              <a:t>Mixture of Experts (MoE)</a:t>
            </a:r>
            <a:endParaRPr lang="en-US" sz="4200" dirty="0">
              <a:solidFill>
                <a:schemeClr val="accent4"/>
              </a:solidFill>
              <a:latin typeface="Mokoto" panose="020B0604020202020204" charset="0"/>
              <a:ea typeface="Mokoto"/>
              <a:cs typeface="Mokoto"/>
              <a:sym typeface="Mokoto"/>
            </a:endParaRPr>
          </a:p>
        </p:txBody>
      </p:sp>
      <p:sp>
        <p:nvSpPr>
          <p:cNvPr id="7" name="TextBox 7">
            <a:extLst>
              <a:ext uri="{FF2B5EF4-FFF2-40B4-BE49-F238E27FC236}">
                <a16:creationId xmlns:a16="http://schemas.microsoft.com/office/drawing/2014/main" id="{3CBE1B74-7686-FDFB-0D31-0890A8BB9E5F}"/>
              </a:ext>
            </a:extLst>
          </p:cNvPr>
          <p:cNvSpPr txBox="1"/>
          <p:nvPr/>
        </p:nvSpPr>
        <p:spPr>
          <a:xfrm>
            <a:off x="2346158" y="3715449"/>
            <a:ext cx="12893487" cy="4985980"/>
          </a:xfrm>
          <a:prstGeom prst="rect">
            <a:avLst/>
          </a:prstGeom>
        </p:spPr>
        <p:txBody>
          <a:bodyPr wrap="square" lIns="0" tIns="0" rIns="0" bIns="0" rtlCol="0" anchor="t">
            <a:spAutoFit/>
          </a:bodyPr>
          <a:lstStyle/>
          <a:p>
            <a:pPr algn="just" rtl="1"/>
            <a:r>
              <a:rPr lang="fa-IR" sz="3600" dirty="0">
                <a:solidFill>
                  <a:schemeClr val="bg1"/>
                </a:solidFill>
                <a:cs typeface="2  Elm Border" panose="00000400000000000000" pitchFamily="2" charset="-78"/>
              </a:rPr>
              <a:t>معماری </a:t>
            </a:r>
            <a:r>
              <a:rPr lang="en-US" sz="3600" dirty="0">
                <a:solidFill>
                  <a:schemeClr val="bg1"/>
                </a:solidFill>
                <a:cs typeface="2  Elm Border" panose="00000400000000000000" pitchFamily="2" charset="-78"/>
              </a:rPr>
              <a:t> </a:t>
            </a:r>
            <a:r>
              <a:rPr lang="en-US" sz="3600" i="1" dirty="0">
                <a:solidFill>
                  <a:schemeClr val="bg1"/>
                </a:solidFill>
                <a:cs typeface="2  Elm Border" panose="00000400000000000000" pitchFamily="2" charset="-78"/>
              </a:rPr>
              <a:t>Mixture of Experts</a:t>
            </a:r>
            <a:r>
              <a:rPr lang="en-US" sz="3600" dirty="0">
                <a:solidFill>
                  <a:schemeClr val="bg1"/>
                </a:solidFill>
                <a:cs typeface="2  Elm Border" panose="00000400000000000000" pitchFamily="2" charset="-78"/>
              </a:rPr>
              <a:t> (MoE)</a:t>
            </a:r>
            <a:r>
              <a:rPr lang="fa-IR" sz="3600" dirty="0">
                <a:solidFill>
                  <a:schemeClr val="bg1"/>
                </a:solidFill>
                <a:cs typeface="2  Elm Border" panose="00000400000000000000" pitchFamily="2" charset="-78"/>
              </a:rPr>
              <a:t>روشی در یادگیری ماشین است که یک مدل بزرگ را به چند زیرشبکه تخصصی </a:t>
            </a:r>
            <a:r>
              <a:rPr lang="en-US" sz="3600" dirty="0">
                <a:solidFill>
                  <a:schemeClr val="bg1"/>
                </a:solidFill>
                <a:cs typeface="2  Elm Border" panose="00000400000000000000" pitchFamily="2" charset="-78"/>
              </a:rPr>
              <a:t> (Expert)</a:t>
            </a:r>
            <a:r>
              <a:rPr lang="fa-IR" sz="3600" dirty="0">
                <a:solidFill>
                  <a:schemeClr val="bg1"/>
                </a:solidFill>
                <a:cs typeface="2  Elm Border" panose="00000400000000000000" pitchFamily="2" charset="-78"/>
              </a:rPr>
              <a:t>تقسیم می‌کند. یک شبکه‌ی </a:t>
            </a:r>
            <a:r>
              <a:rPr lang="en-US" sz="3600" dirty="0">
                <a:solidFill>
                  <a:schemeClr val="bg1"/>
                </a:solidFill>
                <a:cs typeface="2  Elm Border" panose="00000400000000000000" pitchFamily="2" charset="-78"/>
              </a:rPr>
              <a:t>Router</a:t>
            </a:r>
            <a:r>
              <a:rPr lang="fa-IR" sz="3600" dirty="0">
                <a:solidFill>
                  <a:schemeClr val="bg1"/>
                </a:solidFill>
                <a:cs typeface="2  Elm Border" panose="00000400000000000000" pitchFamily="2" charset="-78"/>
              </a:rPr>
              <a:t> برای هر ورودی تعیین می‌کند که کدام </a:t>
            </a:r>
            <a:r>
              <a:rPr lang="en-US" sz="3600" dirty="0">
                <a:solidFill>
                  <a:schemeClr val="bg1"/>
                </a:solidFill>
                <a:cs typeface="2  Elm Border" panose="00000400000000000000" pitchFamily="2" charset="-78"/>
              </a:rPr>
              <a:t> Expert</a:t>
            </a:r>
            <a:r>
              <a:rPr lang="fa-IR" sz="3600" dirty="0">
                <a:solidFill>
                  <a:schemeClr val="bg1"/>
                </a:solidFill>
                <a:cs typeface="2  Elm Border" panose="00000400000000000000" pitchFamily="2" charset="-78"/>
              </a:rPr>
              <a:t>ها فعال شوند تا آن ورودی را پردازش کنند</a:t>
            </a:r>
            <a:r>
              <a:rPr lang="en-US" sz="3600" dirty="0">
                <a:solidFill>
                  <a:schemeClr val="bg1"/>
                </a:solidFill>
                <a:cs typeface="2  Elm Border" panose="00000400000000000000" pitchFamily="2" charset="-78"/>
              </a:rPr>
              <a:t>.</a:t>
            </a:r>
          </a:p>
          <a:p>
            <a:pPr algn="just" rtl="1"/>
            <a:r>
              <a:rPr lang="fa-IR" sz="3600" dirty="0">
                <a:solidFill>
                  <a:schemeClr val="bg1"/>
                </a:solidFill>
                <a:cs typeface="2  Elm Border" panose="00000400000000000000" pitchFamily="2" charset="-78"/>
              </a:rPr>
              <a:t>در این معماری فقط </a:t>
            </a:r>
            <a:r>
              <a:rPr lang="en-US" sz="3600" dirty="0">
                <a:solidFill>
                  <a:schemeClr val="bg1"/>
                </a:solidFill>
                <a:cs typeface="2  Elm Border" panose="00000400000000000000" pitchFamily="2" charset="-78"/>
              </a:rPr>
              <a:t> Expert</a:t>
            </a:r>
            <a:r>
              <a:rPr lang="fa-IR" sz="3600" dirty="0">
                <a:solidFill>
                  <a:schemeClr val="bg1"/>
                </a:solidFill>
                <a:cs typeface="2  Elm Border" panose="00000400000000000000" pitchFamily="2" charset="-78"/>
              </a:rPr>
              <a:t>های مرتبط با هر ورودی فعال می‌شوند و بنابراین به جای فعال‌سازی تمام پارامترهای مدل، تنها بخش مورد نیاز استفاده می‌شود.</a:t>
            </a:r>
            <a:endParaRPr lang="en-US" sz="3600" dirty="0">
              <a:solidFill>
                <a:schemeClr val="bg1"/>
              </a:solidFill>
              <a:cs typeface="2  Elm Border" panose="00000400000000000000" pitchFamily="2" charset="-78"/>
            </a:endParaRPr>
          </a:p>
          <a:p>
            <a:pPr algn="just" rtl="1"/>
            <a:r>
              <a:rPr lang="fa-IR" sz="3600" dirty="0">
                <a:solidFill>
                  <a:schemeClr val="bg1"/>
                </a:solidFill>
                <a:cs typeface="2  Elm Border" panose="00000400000000000000" pitchFamily="2" charset="-78"/>
              </a:rPr>
              <a:t> این کار امکان افزایش چشمگیر تعداد پارامترها (ظرفیت مدل) را فراهم می‌کند در حالی که هزینه‌ی محاسباتی (زمان آموزش و استنتاج) تقریباً ثابت می‌ماند</a:t>
            </a:r>
            <a:r>
              <a:rPr lang="en-US" sz="3600" dirty="0">
                <a:solidFill>
                  <a:schemeClr val="bg1"/>
                </a:solidFill>
                <a:cs typeface="2  Elm Border" panose="00000400000000000000" pitchFamily="2" charset="-78"/>
              </a:rPr>
              <a:t>.</a:t>
            </a:r>
            <a:endParaRPr lang="en-US" sz="3200" dirty="0">
              <a:solidFill>
                <a:schemeClr val="bg1"/>
              </a:solidFill>
              <a:latin typeface="Montserrat"/>
              <a:ea typeface="Montserrat"/>
              <a:cs typeface="2  Elm Border" panose="00000400000000000000" pitchFamily="2" charset="-78"/>
              <a:sym typeface="Montserrat"/>
            </a:endParaRPr>
          </a:p>
        </p:txBody>
      </p:sp>
      <p:sp>
        <p:nvSpPr>
          <p:cNvPr id="8" name="Freeform 8">
            <a:extLst>
              <a:ext uri="{FF2B5EF4-FFF2-40B4-BE49-F238E27FC236}">
                <a16:creationId xmlns:a16="http://schemas.microsoft.com/office/drawing/2014/main" id="{B5A98E2F-A776-BAEE-CDBB-27EDE93D4E22}"/>
              </a:ext>
            </a:extLst>
          </p:cNvPr>
          <p:cNvSpPr/>
          <p:nvPr/>
        </p:nvSpPr>
        <p:spPr>
          <a:xfrm rot="1392916">
            <a:off x="3771088" y="8221451"/>
            <a:ext cx="1032424" cy="1155160"/>
          </a:xfrm>
          <a:custGeom>
            <a:avLst/>
            <a:gdLst/>
            <a:ahLst/>
            <a:cxnLst/>
            <a:rect l="l" t="t" r="r" b="b"/>
            <a:pathLst>
              <a:path w="1032424" h="1155160">
                <a:moveTo>
                  <a:pt x="0" y="0"/>
                </a:moveTo>
                <a:lnTo>
                  <a:pt x="1032424" y="0"/>
                </a:lnTo>
                <a:lnTo>
                  <a:pt x="1032424" y="1155159"/>
                </a:lnTo>
                <a:lnTo>
                  <a:pt x="0" y="1155159"/>
                </a:lnTo>
                <a:lnTo>
                  <a:pt x="0" y="0"/>
                </a:lnTo>
                <a:close/>
              </a:path>
            </a:pathLst>
          </a:custGeom>
          <a:blipFill>
            <a:blip r:embed="rId6"/>
            <a:stretch>
              <a:fillRect/>
            </a:stretch>
          </a:blipFill>
        </p:spPr>
        <p:txBody>
          <a:bodyPr/>
          <a:lstStyle/>
          <a:p>
            <a:endParaRPr lang="en-US"/>
          </a:p>
        </p:txBody>
      </p:sp>
      <p:sp>
        <p:nvSpPr>
          <p:cNvPr id="9" name="Freeform 9">
            <a:extLst>
              <a:ext uri="{FF2B5EF4-FFF2-40B4-BE49-F238E27FC236}">
                <a16:creationId xmlns:a16="http://schemas.microsoft.com/office/drawing/2014/main" id="{95DC756D-1A6C-CCB1-AD4B-46FBED8AB422}"/>
              </a:ext>
            </a:extLst>
          </p:cNvPr>
          <p:cNvSpPr/>
          <p:nvPr/>
        </p:nvSpPr>
        <p:spPr>
          <a:xfrm rot="-1600701">
            <a:off x="16471885" y="2037906"/>
            <a:ext cx="1207461" cy="1277736"/>
          </a:xfrm>
          <a:custGeom>
            <a:avLst/>
            <a:gdLst/>
            <a:ahLst/>
            <a:cxnLst/>
            <a:rect l="l" t="t" r="r" b="b"/>
            <a:pathLst>
              <a:path w="1207461" h="1277736">
                <a:moveTo>
                  <a:pt x="0" y="0"/>
                </a:moveTo>
                <a:lnTo>
                  <a:pt x="1207460" y="0"/>
                </a:lnTo>
                <a:lnTo>
                  <a:pt x="1207460" y="1277737"/>
                </a:lnTo>
                <a:lnTo>
                  <a:pt x="0" y="1277737"/>
                </a:lnTo>
                <a:lnTo>
                  <a:pt x="0" y="0"/>
                </a:lnTo>
                <a:close/>
              </a:path>
            </a:pathLst>
          </a:custGeom>
          <a:blipFill>
            <a:blip r:embed="rId7"/>
            <a:stretch>
              <a:fillRect/>
            </a:stretch>
          </a:blipFill>
        </p:spPr>
        <p:txBody>
          <a:bodyPr/>
          <a:lstStyle/>
          <a:p>
            <a:endParaRPr lang="en-US"/>
          </a:p>
        </p:txBody>
      </p:sp>
      <p:sp>
        <p:nvSpPr>
          <p:cNvPr id="10" name="Freeform 10">
            <a:extLst>
              <a:ext uri="{FF2B5EF4-FFF2-40B4-BE49-F238E27FC236}">
                <a16:creationId xmlns:a16="http://schemas.microsoft.com/office/drawing/2014/main" id="{5110E54D-3364-CE25-965B-746247CED583}"/>
              </a:ext>
            </a:extLst>
          </p:cNvPr>
          <p:cNvSpPr/>
          <p:nvPr/>
        </p:nvSpPr>
        <p:spPr>
          <a:xfrm rot="1558470">
            <a:off x="12277033" y="8603576"/>
            <a:ext cx="797660" cy="847448"/>
          </a:xfrm>
          <a:custGeom>
            <a:avLst/>
            <a:gdLst/>
            <a:ahLst/>
            <a:cxnLst/>
            <a:rect l="l" t="t" r="r" b="b"/>
            <a:pathLst>
              <a:path w="797660" h="847448">
                <a:moveTo>
                  <a:pt x="0" y="0"/>
                </a:moveTo>
                <a:lnTo>
                  <a:pt x="797660" y="0"/>
                </a:lnTo>
                <a:lnTo>
                  <a:pt x="797660" y="847448"/>
                </a:lnTo>
                <a:lnTo>
                  <a:pt x="0" y="847448"/>
                </a:lnTo>
                <a:lnTo>
                  <a:pt x="0" y="0"/>
                </a:lnTo>
                <a:close/>
              </a:path>
            </a:pathLst>
          </a:custGeom>
          <a:blipFill>
            <a:blip r:embed="rId8"/>
            <a:stretch>
              <a:fillRect/>
            </a:stretch>
          </a:blipFill>
        </p:spPr>
        <p:txBody>
          <a:bodyPr/>
          <a:lstStyle/>
          <a:p>
            <a:endParaRPr lang="en-US"/>
          </a:p>
        </p:txBody>
      </p:sp>
      <p:sp>
        <p:nvSpPr>
          <p:cNvPr id="11" name="Freeform 11">
            <a:extLst>
              <a:ext uri="{FF2B5EF4-FFF2-40B4-BE49-F238E27FC236}">
                <a16:creationId xmlns:a16="http://schemas.microsoft.com/office/drawing/2014/main" id="{0B8E5DDE-9C86-8CAD-6FCC-A97887A5657B}"/>
              </a:ext>
            </a:extLst>
          </p:cNvPr>
          <p:cNvSpPr/>
          <p:nvPr/>
        </p:nvSpPr>
        <p:spPr>
          <a:xfrm>
            <a:off x="1264586" y="2119992"/>
            <a:ext cx="922118" cy="945762"/>
          </a:xfrm>
          <a:custGeom>
            <a:avLst/>
            <a:gdLst/>
            <a:ahLst/>
            <a:cxnLst/>
            <a:rect l="l" t="t" r="r" b="b"/>
            <a:pathLst>
              <a:path w="922118" h="945762">
                <a:moveTo>
                  <a:pt x="0" y="0"/>
                </a:moveTo>
                <a:lnTo>
                  <a:pt x="922118" y="0"/>
                </a:lnTo>
                <a:lnTo>
                  <a:pt x="922118" y="945762"/>
                </a:lnTo>
                <a:lnTo>
                  <a:pt x="0" y="945762"/>
                </a:lnTo>
                <a:lnTo>
                  <a:pt x="0" y="0"/>
                </a:lnTo>
                <a:close/>
              </a:path>
            </a:pathLst>
          </a:custGeom>
          <a:blipFill>
            <a:blip r:embed="rId9"/>
            <a:stretch>
              <a:fillRect/>
            </a:stretch>
          </a:blipFill>
        </p:spPr>
        <p:txBody>
          <a:bodyPr/>
          <a:lstStyle/>
          <a:p>
            <a:endParaRPr lang="en-US"/>
          </a:p>
        </p:txBody>
      </p:sp>
      <p:sp>
        <p:nvSpPr>
          <p:cNvPr id="12" name="Freeform 12">
            <a:extLst>
              <a:ext uri="{FF2B5EF4-FFF2-40B4-BE49-F238E27FC236}">
                <a16:creationId xmlns:a16="http://schemas.microsoft.com/office/drawing/2014/main" id="{33DE5389-980B-1D6C-F13F-ED82CCD67B39}"/>
              </a:ext>
            </a:extLst>
          </p:cNvPr>
          <p:cNvSpPr/>
          <p:nvPr/>
        </p:nvSpPr>
        <p:spPr>
          <a:xfrm rot="-1494861">
            <a:off x="3786372" y="719900"/>
            <a:ext cx="835498" cy="1602074"/>
          </a:xfrm>
          <a:custGeom>
            <a:avLst/>
            <a:gdLst/>
            <a:ahLst/>
            <a:cxnLst/>
            <a:rect l="l" t="t" r="r" b="b"/>
            <a:pathLst>
              <a:path w="835498" h="1602074">
                <a:moveTo>
                  <a:pt x="0" y="0"/>
                </a:moveTo>
                <a:lnTo>
                  <a:pt x="835498" y="0"/>
                </a:lnTo>
                <a:lnTo>
                  <a:pt x="835498" y="1602074"/>
                </a:lnTo>
                <a:lnTo>
                  <a:pt x="0" y="1602074"/>
                </a:lnTo>
                <a:lnTo>
                  <a:pt x="0" y="0"/>
                </a:lnTo>
                <a:close/>
              </a:path>
            </a:pathLst>
          </a:custGeom>
          <a:blipFill>
            <a:blip r:embed="rId10"/>
            <a:stretch>
              <a:fillRect/>
            </a:stretch>
          </a:blipFill>
        </p:spPr>
        <p:txBody>
          <a:bodyPr/>
          <a:lstStyle/>
          <a:p>
            <a:endParaRPr lang="en-US"/>
          </a:p>
        </p:txBody>
      </p:sp>
      <p:sp>
        <p:nvSpPr>
          <p:cNvPr id="13" name="Freeform 13">
            <a:extLst>
              <a:ext uri="{FF2B5EF4-FFF2-40B4-BE49-F238E27FC236}">
                <a16:creationId xmlns:a16="http://schemas.microsoft.com/office/drawing/2014/main" id="{C227AA42-FE45-74A8-BB87-AB48C711B700}"/>
              </a:ext>
            </a:extLst>
          </p:cNvPr>
          <p:cNvSpPr/>
          <p:nvPr/>
        </p:nvSpPr>
        <p:spPr>
          <a:xfrm>
            <a:off x="825154" y="6176370"/>
            <a:ext cx="878280" cy="827217"/>
          </a:xfrm>
          <a:custGeom>
            <a:avLst/>
            <a:gdLst/>
            <a:ahLst/>
            <a:cxnLst/>
            <a:rect l="l" t="t" r="r" b="b"/>
            <a:pathLst>
              <a:path w="878280" h="827217">
                <a:moveTo>
                  <a:pt x="0" y="0"/>
                </a:moveTo>
                <a:lnTo>
                  <a:pt x="878280" y="0"/>
                </a:lnTo>
                <a:lnTo>
                  <a:pt x="878280" y="827217"/>
                </a:lnTo>
                <a:lnTo>
                  <a:pt x="0" y="827217"/>
                </a:lnTo>
                <a:lnTo>
                  <a:pt x="0" y="0"/>
                </a:lnTo>
                <a:close/>
              </a:path>
            </a:pathLst>
          </a:custGeom>
          <a:blipFill>
            <a:blip r:embed="rId11"/>
            <a:stretch>
              <a:fillRect/>
            </a:stretch>
          </a:blipFill>
        </p:spPr>
        <p:txBody>
          <a:bodyPr/>
          <a:lstStyle/>
          <a:p>
            <a:endParaRPr lang="en-US"/>
          </a:p>
        </p:txBody>
      </p:sp>
      <p:sp>
        <p:nvSpPr>
          <p:cNvPr id="14" name="Freeform 14">
            <a:extLst>
              <a:ext uri="{FF2B5EF4-FFF2-40B4-BE49-F238E27FC236}">
                <a16:creationId xmlns:a16="http://schemas.microsoft.com/office/drawing/2014/main" id="{2F8631FA-9CEB-23D7-03E7-1048B950FFA4}"/>
              </a:ext>
            </a:extLst>
          </p:cNvPr>
          <p:cNvSpPr/>
          <p:nvPr/>
        </p:nvSpPr>
        <p:spPr>
          <a:xfrm>
            <a:off x="15478966" y="4675971"/>
            <a:ext cx="1061438" cy="1261123"/>
          </a:xfrm>
          <a:custGeom>
            <a:avLst/>
            <a:gdLst/>
            <a:ahLst/>
            <a:cxnLst/>
            <a:rect l="l" t="t" r="r" b="b"/>
            <a:pathLst>
              <a:path w="1061438" h="1261123">
                <a:moveTo>
                  <a:pt x="0" y="0"/>
                </a:moveTo>
                <a:lnTo>
                  <a:pt x="1061438" y="0"/>
                </a:lnTo>
                <a:lnTo>
                  <a:pt x="1061438" y="1261123"/>
                </a:lnTo>
                <a:lnTo>
                  <a:pt x="0" y="1261123"/>
                </a:lnTo>
                <a:lnTo>
                  <a:pt x="0" y="0"/>
                </a:lnTo>
                <a:close/>
              </a:path>
            </a:pathLst>
          </a:custGeom>
          <a:blipFill>
            <a:blip r:embed="rId12"/>
            <a:stretch>
              <a:fillRect/>
            </a:stretch>
          </a:blipFill>
        </p:spPr>
        <p:txBody>
          <a:bodyPr/>
          <a:lstStyle/>
          <a:p>
            <a:endParaRPr lang="en-US"/>
          </a:p>
        </p:txBody>
      </p:sp>
      <p:sp>
        <p:nvSpPr>
          <p:cNvPr id="15" name="Freeform 15">
            <a:extLst>
              <a:ext uri="{FF2B5EF4-FFF2-40B4-BE49-F238E27FC236}">
                <a16:creationId xmlns:a16="http://schemas.microsoft.com/office/drawing/2014/main" id="{16FD2F84-04FD-43EF-0DD6-380B46E44343}"/>
              </a:ext>
            </a:extLst>
          </p:cNvPr>
          <p:cNvSpPr/>
          <p:nvPr/>
        </p:nvSpPr>
        <p:spPr>
          <a:xfrm>
            <a:off x="14286018" y="1834856"/>
            <a:ext cx="580378" cy="570272"/>
          </a:xfrm>
          <a:custGeom>
            <a:avLst/>
            <a:gdLst/>
            <a:ahLst/>
            <a:cxnLst/>
            <a:rect l="l" t="t" r="r" b="b"/>
            <a:pathLst>
              <a:path w="580378" h="570272">
                <a:moveTo>
                  <a:pt x="0" y="0"/>
                </a:moveTo>
                <a:lnTo>
                  <a:pt x="580378" y="0"/>
                </a:lnTo>
                <a:lnTo>
                  <a:pt x="580378" y="570272"/>
                </a:lnTo>
                <a:lnTo>
                  <a:pt x="0" y="570272"/>
                </a:lnTo>
                <a:lnTo>
                  <a:pt x="0" y="0"/>
                </a:lnTo>
                <a:close/>
              </a:path>
            </a:pathLst>
          </a:custGeom>
          <a:blipFill>
            <a:blip r:embed="rId13"/>
            <a:stretch>
              <a:fillRect/>
            </a:stretch>
          </a:blipFill>
        </p:spPr>
        <p:txBody>
          <a:bodyPr/>
          <a:lstStyle/>
          <a:p>
            <a:endParaRPr lang="en-US"/>
          </a:p>
        </p:txBody>
      </p:sp>
    </p:spTree>
    <p:extLst>
      <p:ext uri="{BB962C8B-B14F-4D97-AF65-F5344CB8AC3E}">
        <p14:creationId xmlns:p14="http://schemas.microsoft.com/office/powerpoint/2010/main" val="3738416336"/>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866</TotalTime>
  <Words>2054</Words>
  <Application>Microsoft Office PowerPoint</Application>
  <PresentationFormat>Custom</PresentationFormat>
  <Paragraphs>141</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Montserrat</vt:lpstr>
      <vt:lpstr>Aptos</vt:lpstr>
      <vt:lpstr>2  Elm Border</vt:lpstr>
      <vt:lpstr>Arial</vt:lpstr>
      <vt:lpstr>Mokoto</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and Violet Modern Marketing Presentation</dc:title>
  <dc:creator>ayda shahmoradi</dc:creator>
  <cp:lastModifiedBy>ayda shahmoradi</cp:lastModifiedBy>
  <cp:revision>260</cp:revision>
  <dcterms:created xsi:type="dcterms:W3CDTF">2006-08-16T00:00:00Z</dcterms:created>
  <dcterms:modified xsi:type="dcterms:W3CDTF">2025-08-16T09:17:35Z</dcterms:modified>
  <dc:identifier>DAGv4AKMjIY</dc:identifier>
</cp:coreProperties>
</file>

<file path=docProps/thumbnail.jpeg>
</file>